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M Hanna" charset="1" panose="02000503000000020003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Inter" charset="1" panose="02000503000000020004"/>
      <p:regular r:id="rId23"/>
    </p:embeddedFont>
    <p:embeddedFont>
      <p:font typeface="Petrona Light" charset="1" panose="00000000000000000000"/>
      <p:regular r:id="rId24"/>
    </p:embeddedFont>
    <p:embeddedFont>
      <p:font typeface="Petrona Bold" charset="1" panose="00000000000000000000"/>
      <p:regular r:id="rId25"/>
    </p:embeddedFont>
    <p:embeddedFont>
      <p:font typeface="Inter Bold" charset="1" panose="0200050300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5592" y="1819844"/>
            <a:ext cx="12296817" cy="355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59"/>
              </a:lnSpc>
              <a:spcBef>
                <a:spcPct val="0"/>
              </a:spcBef>
            </a:pPr>
            <a:r>
              <a:rPr lang="en-US" sz="1397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TEXTBOOK TUTOR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51881" y="5143500"/>
            <a:ext cx="4727881" cy="5450007"/>
          </a:xfrm>
          <a:custGeom>
            <a:avLst/>
            <a:gdLst/>
            <a:ahLst/>
            <a:cxnLst/>
            <a:rect r="r" b="b" t="t" l="l"/>
            <a:pathLst>
              <a:path h="5450007" w="4727881">
                <a:moveTo>
                  <a:pt x="0" y="0"/>
                </a:moveTo>
                <a:lnTo>
                  <a:pt x="4727881" y="0"/>
                </a:lnTo>
                <a:lnTo>
                  <a:pt x="4727881" y="5450007"/>
                </a:lnTo>
                <a:lnTo>
                  <a:pt x="0" y="5450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8275" y="5449635"/>
            <a:ext cx="12845602" cy="1212850"/>
            <a:chOff x="0" y="0"/>
            <a:chExt cx="3383204" cy="319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3204" cy="319434"/>
            </a:xfrm>
            <a:custGeom>
              <a:avLst/>
              <a:gdLst/>
              <a:ahLst/>
              <a:cxnLst/>
              <a:rect r="r" b="b" t="t" l="l"/>
              <a:pathLst>
                <a:path h="319434" w="3383204">
                  <a:moveTo>
                    <a:pt x="60269" y="0"/>
                  </a:moveTo>
                  <a:lnTo>
                    <a:pt x="3322935" y="0"/>
                  </a:lnTo>
                  <a:cubicBezTo>
                    <a:pt x="3356221" y="0"/>
                    <a:pt x="3383204" y="26983"/>
                    <a:pt x="3383204" y="60269"/>
                  </a:cubicBezTo>
                  <a:lnTo>
                    <a:pt x="3383204" y="259165"/>
                  </a:lnTo>
                  <a:cubicBezTo>
                    <a:pt x="3383204" y="292450"/>
                    <a:pt x="3356221" y="319434"/>
                    <a:pt x="3322935" y="319434"/>
                  </a:cubicBezTo>
                  <a:lnTo>
                    <a:pt x="60269" y="319434"/>
                  </a:lnTo>
                  <a:cubicBezTo>
                    <a:pt x="26983" y="319434"/>
                    <a:pt x="0" y="292450"/>
                    <a:pt x="0" y="259165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383204" cy="348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33448" y="-1279629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98693" y="-662043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6312">
            <a:off x="-707543" y="6206870"/>
            <a:ext cx="6401611" cy="5831285"/>
          </a:xfrm>
          <a:custGeom>
            <a:avLst/>
            <a:gdLst/>
            <a:ahLst/>
            <a:cxnLst/>
            <a:rect r="r" b="b" t="t" l="l"/>
            <a:pathLst>
              <a:path h="5831285" w="6401611">
                <a:moveTo>
                  <a:pt x="0" y="0"/>
                </a:moveTo>
                <a:lnTo>
                  <a:pt x="6401611" y="0"/>
                </a:lnTo>
                <a:lnTo>
                  <a:pt x="6401611" y="5831285"/>
                </a:lnTo>
                <a:lnTo>
                  <a:pt x="0" y="5831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4676" y="5714748"/>
            <a:ext cx="1228743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AI-Powe</a:t>
            </a: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 Interactive Learning Assistant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44333" y="7771831"/>
            <a:ext cx="41993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Presentation By Sravani Pati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C45B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53666" y="2792314"/>
            <a:ext cx="8282731" cy="2788741"/>
            <a:chOff x="0" y="0"/>
            <a:chExt cx="11043642" cy="3718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43666" cy="3718306"/>
            </a:xfrm>
            <a:custGeom>
              <a:avLst/>
              <a:gdLst/>
              <a:ahLst/>
              <a:cxnLst/>
              <a:rect r="r" b="b" t="t" l="l"/>
              <a:pathLst>
                <a:path h="3718306" w="110436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0786" y="0"/>
                  </a:lnTo>
                  <a:cubicBezTo>
                    <a:pt x="10961751" y="0"/>
                    <a:pt x="11043666" y="81915"/>
                    <a:pt x="11043666" y="182880"/>
                  </a:cubicBezTo>
                  <a:lnTo>
                    <a:pt x="11043666" y="3535426"/>
                  </a:lnTo>
                  <a:cubicBezTo>
                    <a:pt x="11043666" y="3636391"/>
                    <a:pt x="10961751" y="3718306"/>
                    <a:pt x="10860786" y="3718306"/>
                  </a:cubicBezTo>
                  <a:lnTo>
                    <a:pt x="182880" y="3718306"/>
                  </a:lnTo>
                  <a:cubicBezTo>
                    <a:pt x="81915" y="3718306"/>
                    <a:pt x="0" y="3636391"/>
                    <a:pt x="0" y="3535426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53591" y="2792314"/>
            <a:ext cx="8282731" cy="114300"/>
            <a:chOff x="0" y="0"/>
            <a:chExt cx="11043642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43666" cy="152400"/>
            </a:xfrm>
            <a:custGeom>
              <a:avLst/>
              <a:gdLst/>
              <a:ahLst/>
              <a:cxnLst/>
              <a:rect r="r" b="b" t="t" l="l"/>
              <a:pathLst>
                <a:path h="152400" w="110436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67466" y="0"/>
                  </a:lnTo>
                  <a:cubicBezTo>
                    <a:pt x="11009503" y="0"/>
                    <a:pt x="11043666" y="34163"/>
                    <a:pt x="11043666" y="76200"/>
                  </a:cubicBezTo>
                  <a:cubicBezTo>
                    <a:pt x="11043666" y="118237"/>
                    <a:pt x="11009503" y="152400"/>
                    <a:pt x="1096746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370933" y="2440335"/>
            <a:ext cx="645914" cy="645914"/>
            <a:chOff x="0" y="0"/>
            <a:chExt cx="861218" cy="861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1187" cy="861187"/>
            </a:xfrm>
            <a:custGeom>
              <a:avLst/>
              <a:gdLst/>
              <a:ahLst/>
              <a:cxnLst/>
              <a:rect r="r" b="b" t="t" l="l"/>
              <a:pathLst>
                <a:path h="861187" w="861187">
                  <a:moveTo>
                    <a:pt x="0" y="430657"/>
                  </a:moveTo>
                  <a:cubicBezTo>
                    <a:pt x="0" y="192786"/>
                    <a:pt x="192786" y="0"/>
                    <a:pt x="430657" y="0"/>
                  </a:cubicBezTo>
                  <a:cubicBezTo>
                    <a:pt x="668528" y="0"/>
                    <a:pt x="861187" y="192786"/>
                    <a:pt x="861187" y="430657"/>
                  </a:cubicBezTo>
                  <a:cubicBezTo>
                    <a:pt x="861187" y="668528"/>
                    <a:pt x="668401" y="861187"/>
                    <a:pt x="430657" y="861187"/>
                  </a:cubicBezTo>
                  <a:cubicBezTo>
                    <a:pt x="192913" y="861187"/>
                    <a:pt x="0" y="668401"/>
                    <a:pt x="0" y="43065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087514"/>
            <a:ext cx="2960935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API Key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562499"/>
            <a:ext cx="7795171" cy="4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API key errors disrupting service 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36219"/>
            <a:ext cx="7795171" cy="7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Regenerated keys and implemented secure secret management across deployment platforms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51604" y="2849464"/>
            <a:ext cx="8282731" cy="2788741"/>
            <a:chOff x="0" y="0"/>
            <a:chExt cx="11043642" cy="37183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43666" cy="3718306"/>
            </a:xfrm>
            <a:custGeom>
              <a:avLst/>
              <a:gdLst/>
              <a:ahLst/>
              <a:cxnLst/>
              <a:rect r="r" b="b" t="t" l="l"/>
              <a:pathLst>
                <a:path h="3718306" w="110436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0786" y="0"/>
                  </a:lnTo>
                  <a:cubicBezTo>
                    <a:pt x="10961751" y="0"/>
                    <a:pt x="11043666" y="81915"/>
                    <a:pt x="11043666" y="182880"/>
                  </a:cubicBezTo>
                  <a:lnTo>
                    <a:pt x="11043666" y="3535426"/>
                  </a:lnTo>
                  <a:cubicBezTo>
                    <a:pt x="11043666" y="3636391"/>
                    <a:pt x="10961751" y="3718306"/>
                    <a:pt x="10860786" y="3718306"/>
                  </a:cubicBezTo>
                  <a:lnTo>
                    <a:pt x="182880" y="3718306"/>
                  </a:lnTo>
                  <a:cubicBezTo>
                    <a:pt x="81915" y="3718306"/>
                    <a:pt x="0" y="3636391"/>
                    <a:pt x="0" y="3535426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20349" y="2848124"/>
            <a:ext cx="8282731" cy="114300"/>
            <a:chOff x="0" y="0"/>
            <a:chExt cx="11043642" cy="152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43666" cy="152400"/>
            </a:xfrm>
            <a:custGeom>
              <a:avLst/>
              <a:gdLst/>
              <a:ahLst/>
              <a:cxnLst/>
              <a:rect r="r" b="b" t="t" l="l"/>
              <a:pathLst>
                <a:path h="152400" w="110436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67466" y="0"/>
                  </a:lnTo>
                  <a:cubicBezTo>
                    <a:pt x="11009503" y="0"/>
                    <a:pt x="11043666" y="34163"/>
                    <a:pt x="11043666" y="76200"/>
                  </a:cubicBezTo>
                  <a:cubicBezTo>
                    <a:pt x="11043666" y="118237"/>
                    <a:pt x="11009503" y="152400"/>
                    <a:pt x="1096746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038758" y="2525167"/>
            <a:ext cx="645914" cy="645914"/>
            <a:chOff x="0" y="0"/>
            <a:chExt cx="861218" cy="861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1187" cy="861187"/>
            </a:xfrm>
            <a:custGeom>
              <a:avLst/>
              <a:gdLst/>
              <a:ahLst/>
              <a:cxnLst/>
              <a:rect r="r" b="b" t="t" l="l"/>
              <a:pathLst>
                <a:path h="861187" w="861187">
                  <a:moveTo>
                    <a:pt x="0" y="430657"/>
                  </a:moveTo>
                  <a:cubicBezTo>
                    <a:pt x="0" y="192786"/>
                    <a:pt x="192786" y="0"/>
                    <a:pt x="430657" y="0"/>
                  </a:cubicBezTo>
                  <a:cubicBezTo>
                    <a:pt x="668528" y="0"/>
                    <a:pt x="861187" y="192786"/>
                    <a:pt x="861187" y="430657"/>
                  </a:cubicBezTo>
                  <a:cubicBezTo>
                    <a:pt x="861187" y="668528"/>
                    <a:pt x="668401" y="861187"/>
                    <a:pt x="430657" y="861187"/>
                  </a:cubicBezTo>
                  <a:cubicBezTo>
                    <a:pt x="192913" y="861187"/>
                    <a:pt x="0" y="668401"/>
                    <a:pt x="0" y="43065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9464129" y="3067199"/>
            <a:ext cx="3434506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Deployment 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64129" y="3510410"/>
            <a:ext cx="7795171" cy="7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Streamlit Cloud cannot reach localhost, causing communication failures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5384" y="4199484"/>
            <a:ext cx="7795171" cy="7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Used Render's public API URL and separated backend/frontend deployments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53666" y="5903862"/>
            <a:ext cx="8282731" cy="2444204"/>
            <a:chOff x="0" y="0"/>
            <a:chExt cx="11043642" cy="32589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043666" cy="3258947"/>
            </a:xfrm>
            <a:custGeom>
              <a:avLst/>
              <a:gdLst/>
              <a:ahLst/>
              <a:cxnLst/>
              <a:rect r="r" b="b" t="t" l="l"/>
              <a:pathLst>
                <a:path h="3258947" w="110436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0786" y="0"/>
                  </a:lnTo>
                  <a:cubicBezTo>
                    <a:pt x="10961751" y="0"/>
                    <a:pt x="11043666" y="81915"/>
                    <a:pt x="11043666" y="182880"/>
                  </a:cubicBezTo>
                  <a:lnTo>
                    <a:pt x="11043666" y="3076067"/>
                  </a:lnTo>
                  <a:cubicBezTo>
                    <a:pt x="11043666" y="3177032"/>
                    <a:pt x="10961751" y="3258947"/>
                    <a:pt x="10860786" y="3258947"/>
                  </a:cubicBezTo>
                  <a:lnTo>
                    <a:pt x="182880" y="3258947"/>
                  </a:lnTo>
                  <a:cubicBezTo>
                    <a:pt x="81915" y="3258947"/>
                    <a:pt x="0" y="3177032"/>
                    <a:pt x="0" y="307606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53666" y="5765974"/>
            <a:ext cx="8282731" cy="114300"/>
            <a:chOff x="0" y="0"/>
            <a:chExt cx="11043642" cy="152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043666" cy="152400"/>
            </a:xfrm>
            <a:custGeom>
              <a:avLst/>
              <a:gdLst/>
              <a:ahLst/>
              <a:cxnLst/>
              <a:rect r="r" b="b" t="t" l="l"/>
              <a:pathLst>
                <a:path h="152400" w="110436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67466" y="0"/>
                  </a:lnTo>
                  <a:cubicBezTo>
                    <a:pt x="11009503" y="0"/>
                    <a:pt x="11043666" y="34163"/>
                    <a:pt x="11043666" y="76200"/>
                  </a:cubicBezTo>
                  <a:cubicBezTo>
                    <a:pt x="11043666" y="118237"/>
                    <a:pt x="11009503" y="152400"/>
                    <a:pt x="1096746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4378226" y="5443017"/>
            <a:ext cx="645914" cy="645914"/>
            <a:chOff x="0" y="0"/>
            <a:chExt cx="861218" cy="8612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1187" cy="861187"/>
            </a:xfrm>
            <a:custGeom>
              <a:avLst/>
              <a:gdLst/>
              <a:ahLst/>
              <a:cxnLst/>
              <a:rect r="r" b="b" t="t" l="l"/>
              <a:pathLst>
                <a:path h="861187" w="861187">
                  <a:moveTo>
                    <a:pt x="0" y="430657"/>
                  </a:moveTo>
                  <a:cubicBezTo>
                    <a:pt x="0" y="192786"/>
                    <a:pt x="192786" y="0"/>
                    <a:pt x="430657" y="0"/>
                  </a:cubicBezTo>
                  <a:cubicBezTo>
                    <a:pt x="668528" y="0"/>
                    <a:pt x="861187" y="192786"/>
                    <a:pt x="861187" y="430657"/>
                  </a:cubicBezTo>
                  <a:cubicBezTo>
                    <a:pt x="861187" y="668528"/>
                    <a:pt x="668401" y="861187"/>
                    <a:pt x="430657" y="861187"/>
                  </a:cubicBezTo>
                  <a:cubicBezTo>
                    <a:pt x="192913" y="861187"/>
                    <a:pt x="0" y="668401"/>
                    <a:pt x="0" y="43065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97446" y="6100167"/>
            <a:ext cx="2960935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Code Portability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446" y="6561385"/>
            <a:ext cx="7795171" cy="4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Colab code not suitable for production deployment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7446" y="7035105"/>
            <a:ext cx="7795171" cy="7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Completely rewrote logic specifically for Streamlit architecture and cloud deployment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51602" y="5903862"/>
            <a:ext cx="8282731" cy="2444204"/>
            <a:chOff x="0" y="0"/>
            <a:chExt cx="11043642" cy="32589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043666" cy="3258947"/>
            </a:xfrm>
            <a:custGeom>
              <a:avLst/>
              <a:gdLst/>
              <a:ahLst/>
              <a:cxnLst/>
              <a:rect r="r" b="b" t="t" l="l"/>
              <a:pathLst>
                <a:path h="3258947" w="1104366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0786" y="0"/>
                  </a:lnTo>
                  <a:cubicBezTo>
                    <a:pt x="10961751" y="0"/>
                    <a:pt x="11043666" y="81915"/>
                    <a:pt x="11043666" y="182880"/>
                  </a:cubicBezTo>
                  <a:lnTo>
                    <a:pt x="11043666" y="3076067"/>
                  </a:lnTo>
                  <a:cubicBezTo>
                    <a:pt x="11043666" y="3177032"/>
                    <a:pt x="10961751" y="3258947"/>
                    <a:pt x="10860786" y="3258947"/>
                  </a:cubicBezTo>
                  <a:lnTo>
                    <a:pt x="182880" y="3258947"/>
                  </a:lnTo>
                  <a:cubicBezTo>
                    <a:pt x="81915" y="3258947"/>
                    <a:pt x="0" y="3177032"/>
                    <a:pt x="0" y="307606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251602" y="5817444"/>
            <a:ext cx="8282731" cy="114300"/>
            <a:chOff x="0" y="0"/>
            <a:chExt cx="11043642" cy="152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043666" cy="152400"/>
            </a:xfrm>
            <a:custGeom>
              <a:avLst/>
              <a:gdLst/>
              <a:ahLst/>
              <a:cxnLst/>
              <a:rect r="r" b="b" t="t" l="l"/>
              <a:pathLst>
                <a:path h="152400" w="1104366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67466" y="0"/>
                  </a:lnTo>
                  <a:cubicBezTo>
                    <a:pt x="11009503" y="0"/>
                    <a:pt x="11043666" y="34163"/>
                    <a:pt x="11043666" y="76200"/>
                  </a:cubicBezTo>
                  <a:cubicBezTo>
                    <a:pt x="11043666" y="118237"/>
                    <a:pt x="11009503" y="152400"/>
                    <a:pt x="1096746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3069937" y="5507682"/>
            <a:ext cx="645914" cy="645914"/>
            <a:chOff x="0" y="0"/>
            <a:chExt cx="861218" cy="8612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1187" cy="861187"/>
            </a:xfrm>
            <a:custGeom>
              <a:avLst/>
              <a:gdLst/>
              <a:ahLst/>
              <a:cxnLst/>
              <a:rect r="r" b="b" t="t" l="l"/>
              <a:pathLst>
                <a:path h="861187" w="861187">
                  <a:moveTo>
                    <a:pt x="0" y="430657"/>
                  </a:moveTo>
                  <a:cubicBezTo>
                    <a:pt x="0" y="192786"/>
                    <a:pt x="192786" y="0"/>
                    <a:pt x="430657" y="0"/>
                  </a:cubicBezTo>
                  <a:cubicBezTo>
                    <a:pt x="668528" y="0"/>
                    <a:pt x="861187" y="192786"/>
                    <a:pt x="861187" y="430657"/>
                  </a:cubicBezTo>
                  <a:cubicBezTo>
                    <a:pt x="861187" y="668528"/>
                    <a:pt x="668401" y="861187"/>
                    <a:pt x="430657" y="861187"/>
                  </a:cubicBezTo>
                  <a:cubicBezTo>
                    <a:pt x="192913" y="861187"/>
                    <a:pt x="0" y="668401"/>
                    <a:pt x="0" y="43065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13263786" y="5583436"/>
            <a:ext cx="258366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5384" y="6100167"/>
            <a:ext cx="2960935" cy="38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RAG Accuracy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95384" y="6561385"/>
            <a:ext cx="7795171" cy="4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Challenge: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Multi-book RAG accuracy varies with different source materials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95384" y="7035105"/>
            <a:ext cx="7795171" cy="7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Solution: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Added clearer UI instructions and preprocessing steps to improve content quality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53666" y="8595420"/>
            <a:ext cx="16780669" cy="1259384"/>
            <a:chOff x="0" y="0"/>
            <a:chExt cx="22374225" cy="167917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374225" cy="1679194"/>
            </a:xfrm>
            <a:custGeom>
              <a:avLst/>
              <a:gdLst/>
              <a:ahLst/>
              <a:cxnLst/>
              <a:rect r="r" b="b" t="t" l="l"/>
              <a:pathLst>
                <a:path h="1679194" w="22374225">
                  <a:moveTo>
                    <a:pt x="0" y="120650"/>
                  </a:moveTo>
                  <a:cubicBezTo>
                    <a:pt x="0" y="53975"/>
                    <a:pt x="53975" y="0"/>
                    <a:pt x="120650" y="0"/>
                  </a:cubicBezTo>
                  <a:lnTo>
                    <a:pt x="22253575" y="0"/>
                  </a:lnTo>
                  <a:cubicBezTo>
                    <a:pt x="22320123" y="0"/>
                    <a:pt x="22374225" y="53975"/>
                    <a:pt x="22374225" y="120650"/>
                  </a:cubicBezTo>
                  <a:lnTo>
                    <a:pt x="22374225" y="1558544"/>
                  </a:lnTo>
                  <a:cubicBezTo>
                    <a:pt x="22374225" y="1625092"/>
                    <a:pt x="22320250" y="1679194"/>
                    <a:pt x="22253575" y="1679194"/>
                  </a:cubicBezTo>
                  <a:lnTo>
                    <a:pt x="120650" y="1679194"/>
                  </a:lnTo>
                  <a:cubicBezTo>
                    <a:pt x="54102" y="1679194"/>
                    <a:pt x="0" y="1625219"/>
                    <a:pt x="0" y="1558544"/>
                  </a:cubicBezTo>
                  <a:close/>
                </a:path>
              </a:pathLst>
            </a:custGeom>
            <a:solidFill>
              <a:srgbClr val="D0C3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1424584" y="8847088"/>
            <a:ext cx="15865971" cy="70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Through iterative problem-solving and architectural refinement, Textbook Tutor evolved into a robust, production-ready learning platform that successfully bridges the gap between traditional textbook learning and modern AI-powered education.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36596" y="166589"/>
            <a:ext cx="18637221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OVERCOMING TECHNICAL CHALLENGES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22006" y="5580906"/>
            <a:ext cx="14376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622006" y="2602260"/>
            <a:ext cx="258366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263786" y="2602260"/>
            <a:ext cx="258366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FFFFFF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5837">
            <a:off x="6716389" y="624673"/>
            <a:ext cx="2536569" cy="3461819"/>
          </a:xfrm>
          <a:custGeom>
            <a:avLst/>
            <a:gdLst/>
            <a:ahLst/>
            <a:cxnLst/>
            <a:rect r="r" b="b" t="t" l="l"/>
            <a:pathLst>
              <a:path h="3461819" w="253656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71139">
            <a:off x="1028984" y="792541"/>
            <a:ext cx="1715649" cy="2341456"/>
          </a:xfrm>
          <a:custGeom>
            <a:avLst/>
            <a:gdLst/>
            <a:ahLst/>
            <a:cxnLst/>
            <a:rect r="r" b="b" t="t" l="l"/>
            <a:pathLst>
              <a:path h="2341456" w="1715649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40331" y="5257409"/>
            <a:ext cx="9445930" cy="3906918"/>
            <a:chOff x="0" y="0"/>
            <a:chExt cx="2487817" cy="10289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7817" cy="1028983"/>
            </a:xfrm>
            <a:custGeom>
              <a:avLst/>
              <a:gdLst/>
              <a:ahLst/>
              <a:cxnLst/>
              <a:rect r="r" b="b" t="t" l="l"/>
              <a:pathLst>
                <a:path h="1028983" w="2487817">
                  <a:moveTo>
                    <a:pt x="34423" y="0"/>
                  </a:moveTo>
                  <a:lnTo>
                    <a:pt x="2453394" y="0"/>
                  </a:lnTo>
                  <a:cubicBezTo>
                    <a:pt x="2462523" y="0"/>
                    <a:pt x="2471279" y="3627"/>
                    <a:pt x="2477735" y="10082"/>
                  </a:cubicBezTo>
                  <a:cubicBezTo>
                    <a:pt x="2484190" y="16538"/>
                    <a:pt x="2487817" y="25294"/>
                    <a:pt x="2487817" y="34423"/>
                  </a:cubicBezTo>
                  <a:lnTo>
                    <a:pt x="2487817" y="994559"/>
                  </a:lnTo>
                  <a:cubicBezTo>
                    <a:pt x="2487817" y="1003689"/>
                    <a:pt x="2484190" y="1012445"/>
                    <a:pt x="2477735" y="1018900"/>
                  </a:cubicBezTo>
                  <a:cubicBezTo>
                    <a:pt x="2471279" y="1025356"/>
                    <a:pt x="2462523" y="1028983"/>
                    <a:pt x="2453394" y="1028983"/>
                  </a:cubicBezTo>
                  <a:lnTo>
                    <a:pt x="34423" y="1028983"/>
                  </a:lnTo>
                  <a:cubicBezTo>
                    <a:pt x="25294" y="1028983"/>
                    <a:pt x="16538" y="1025356"/>
                    <a:pt x="10082" y="1018900"/>
                  </a:cubicBezTo>
                  <a:cubicBezTo>
                    <a:pt x="3627" y="1012445"/>
                    <a:pt x="0" y="1003689"/>
                    <a:pt x="0" y="994559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87817" cy="1086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803" y="-508556"/>
            <a:ext cx="5298582" cy="4633851"/>
          </a:xfrm>
          <a:custGeom>
            <a:avLst/>
            <a:gdLst/>
            <a:ahLst/>
            <a:cxnLst/>
            <a:rect r="r" b="b" t="t" l="l"/>
            <a:pathLst>
              <a:path h="4633851" w="5298582">
                <a:moveTo>
                  <a:pt x="0" y="0"/>
                </a:moveTo>
                <a:lnTo>
                  <a:pt x="5298583" y="0"/>
                </a:lnTo>
                <a:lnTo>
                  <a:pt x="5298583" y="4633851"/>
                </a:lnTo>
                <a:lnTo>
                  <a:pt x="0" y="463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0754" y="389732"/>
            <a:ext cx="3595229" cy="2542807"/>
          </a:xfrm>
          <a:custGeom>
            <a:avLst/>
            <a:gdLst/>
            <a:ahLst/>
            <a:cxnLst/>
            <a:rect r="r" b="b" t="t" l="l"/>
            <a:pathLst>
              <a:path h="2542807" w="3595229">
                <a:moveTo>
                  <a:pt x="0" y="0"/>
                </a:moveTo>
                <a:lnTo>
                  <a:pt x="3595229" y="0"/>
                </a:lnTo>
                <a:lnTo>
                  <a:pt x="3595229" y="2542807"/>
                </a:lnTo>
                <a:lnTo>
                  <a:pt x="0" y="254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19711">
            <a:off x="-669291" y="7248429"/>
            <a:ext cx="3275863" cy="3654614"/>
          </a:xfrm>
          <a:custGeom>
            <a:avLst/>
            <a:gdLst/>
            <a:ahLst/>
            <a:cxnLst/>
            <a:rect r="r" b="b" t="t" l="l"/>
            <a:pathLst>
              <a:path h="3654614" w="3275863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46635" y="617220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3870" y="389732"/>
            <a:ext cx="8779055" cy="4761113"/>
          </a:xfrm>
          <a:custGeom>
            <a:avLst/>
            <a:gdLst/>
            <a:ahLst/>
            <a:cxnLst/>
            <a:rect r="r" b="b" t="t" l="l"/>
            <a:pathLst>
              <a:path h="4761113" w="8779055">
                <a:moveTo>
                  <a:pt x="0" y="0"/>
                </a:moveTo>
                <a:lnTo>
                  <a:pt x="8779056" y="0"/>
                </a:lnTo>
                <a:lnTo>
                  <a:pt x="8779056" y="4761113"/>
                </a:lnTo>
                <a:lnTo>
                  <a:pt x="0" y="47611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68" r="0" b="-11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37335" y="6159585"/>
            <a:ext cx="4187684" cy="2916151"/>
          </a:xfrm>
          <a:custGeom>
            <a:avLst/>
            <a:gdLst/>
            <a:ahLst/>
            <a:cxnLst/>
            <a:rect r="r" b="b" t="t" l="l"/>
            <a:pathLst>
              <a:path h="2916151" w="4187684">
                <a:moveTo>
                  <a:pt x="0" y="0"/>
                </a:moveTo>
                <a:lnTo>
                  <a:pt x="4187684" y="0"/>
                </a:lnTo>
                <a:lnTo>
                  <a:pt x="4187684" y="2916151"/>
                </a:lnTo>
                <a:lnTo>
                  <a:pt x="0" y="29161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74564" y="3544112"/>
            <a:ext cx="9462836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58836" y="5834951"/>
            <a:ext cx="9127425" cy="267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936" indent="-253968" lvl="1">
              <a:lnSpc>
                <a:spcPts val="3528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Fully deployed and functional system</a:t>
            </a:r>
          </a:p>
          <a:p>
            <a:pPr algn="just" marL="507936" indent="-253968" lvl="1">
              <a:lnSpc>
                <a:spcPts val="3528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Clean, intuitive UI with smooth navigation</a:t>
            </a:r>
          </a:p>
          <a:p>
            <a:pPr algn="just" marL="507936" indent="-253968" lvl="1">
              <a:lnSpc>
                <a:spcPts val="3528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Supports both curated textbook learning and multi-book RAG</a:t>
            </a:r>
          </a:p>
          <a:p>
            <a:pPr algn="just" marL="507936" indent="-253968" lvl="1">
              <a:lnSpc>
                <a:spcPts val="3528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Faster, easier, and more reliable than the Colab prototype</a:t>
            </a:r>
          </a:p>
          <a:p>
            <a:pPr algn="just" marL="507936" indent="-253968" lvl="1">
              <a:lnSpc>
                <a:spcPts val="3528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Positive feedback from users who tested both versions</a:t>
            </a:r>
          </a:p>
          <a:p>
            <a:pPr algn="just">
              <a:lnSpc>
                <a:spcPts val="352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86809" y="5302079"/>
            <a:ext cx="6321502" cy="4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b="true" sz="2812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Screenshot of deployed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870" y="389732"/>
            <a:ext cx="7320803" cy="9507536"/>
          </a:xfrm>
          <a:custGeom>
            <a:avLst/>
            <a:gdLst/>
            <a:ahLst/>
            <a:cxnLst/>
            <a:rect r="r" b="b" t="t" l="l"/>
            <a:pathLst>
              <a:path h="9507536" w="7320803">
                <a:moveTo>
                  <a:pt x="0" y="0"/>
                </a:moveTo>
                <a:lnTo>
                  <a:pt x="7320803" y="0"/>
                </a:lnTo>
                <a:lnTo>
                  <a:pt x="7320803" y="9507536"/>
                </a:lnTo>
                <a:lnTo>
                  <a:pt x="0" y="950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5837">
            <a:off x="6716389" y="624673"/>
            <a:ext cx="2536569" cy="3461819"/>
          </a:xfrm>
          <a:custGeom>
            <a:avLst/>
            <a:gdLst/>
            <a:ahLst/>
            <a:cxnLst/>
            <a:rect r="r" b="b" t="t" l="l"/>
            <a:pathLst>
              <a:path h="3461819" w="253656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71139">
            <a:off x="1028984" y="792541"/>
            <a:ext cx="1715649" cy="2341456"/>
          </a:xfrm>
          <a:custGeom>
            <a:avLst/>
            <a:gdLst/>
            <a:ahLst/>
            <a:cxnLst/>
            <a:rect r="r" b="b" t="t" l="l"/>
            <a:pathLst>
              <a:path h="2341456" w="1715649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8413" y="5013079"/>
            <a:ext cx="9703004" cy="5034593"/>
            <a:chOff x="0" y="0"/>
            <a:chExt cx="2555524" cy="13259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5524" cy="1325983"/>
            </a:xfrm>
            <a:custGeom>
              <a:avLst/>
              <a:gdLst/>
              <a:ahLst/>
              <a:cxnLst/>
              <a:rect r="r" b="b" t="t" l="l"/>
              <a:pathLst>
                <a:path h="1325983" w="2555524">
                  <a:moveTo>
                    <a:pt x="33511" y="0"/>
                  </a:moveTo>
                  <a:lnTo>
                    <a:pt x="2522013" y="0"/>
                  </a:lnTo>
                  <a:cubicBezTo>
                    <a:pt x="2540520" y="0"/>
                    <a:pt x="2555524" y="15004"/>
                    <a:pt x="2555524" y="33511"/>
                  </a:cubicBezTo>
                  <a:lnTo>
                    <a:pt x="2555524" y="1292472"/>
                  </a:lnTo>
                  <a:cubicBezTo>
                    <a:pt x="2555524" y="1310980"/>
                    <a:pt x="2540520" y="1325983"/>
                    <a:pt x="2522013" y="1325983"/>
                  </a:cubicBezTo>
                  <a:lnTo>
                    <a:pt x="33511" y="1325983"/>
                  </a:lnTo>
                  <a:cubicBezTo>
                    <a:pt x="15004" y="1325983"/>
                    <a:pt x="0" y="1310980"/>
                    <a:pt x="0" y="1292472"/>
                  </a:cubicBezTo>
                  <a:lnTo>
                    <a:pt x="0" y="33511"/>
                  </a:lnTo>
                  <a:cubicBezTo>
                    <a:pt x="0" y="15004"/>
                    <a:pt x="15004" y="0"/>
                    <a:pt x="33511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555524" cy="1383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16803" y="-508556"/>
            <a:ext cx="5298582" cy="4633851"/>
          </a:xfrm>
          <a:custGeom>
            <a:avLst/>
            <a:gdLst/>
            <a:ahLst/>
            <a:cxnLst/>
            <a:rect r="r" b="b" t="t" l="l"/>
            <a:pathLst>
              <a:path h="4633851" w="5298582">
                <a:moveTo>
                  <a:pt x="0" y="0"/>
                </a:moveTo>
                <a:lnTo>
                  <a:pt x="5298583" y="0"/>
                </a:lnTo>
                <a:lnTo>
                  <a:pt x="5298583" y="4633851"/>
                </a:lnTo>
                <a:lnTo>
                  <a:pt x="0" y="4633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0754" y="389732"/>
            <a:ext cx="3595229" cy="2542807"/>
          </a:xfrm>
          <a:custGeom>
            <a:avLst/>
            <a:gdLst/>
            <a:ahLst/>
            <a:cxnLst/>
            <a:rect r="r" b="b" t="t" l="l"/>
            <a:pathLst>
              <a:path h="2542807" w="3595229">
                <a:moveTo>
                  <a:pt x="0" y="0"/>
                </a:moveTo>
                <a:lnTo>
                  <a:pt x="3595229" y="0"/>
                </a:lnTo>
                <a:lnTo>
                  <a:pt x="3595229" y="2542807"/>
                </a:lnTo>
                <a:lnTo>
                  <a:pt x="0" y="254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419711">
            <a:off x="-669291" y="7248429"/>
            <a:ext cx="3275863" cy="3654614"/>
          </a:xfrm>
          <a:custGeom>
            <a:avLst/>
            <a:gdLst/>
            <a:ahLst/>
            <a:cxnLst/>
            <a:rect r="r" b="b" t="t" l="l"/>
            <a:pathLst>
              <a:path h="3654614" w="3275863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2798" y="617220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34766" y="3574433"/>
            <a:ext cx="9462836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8460" y="5462428"/>
            <a:ext cx="9202910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Textbook Tutor successfully turns static textbook content into an interactive AI learning experience. With a clean Streamlit UI and a FastAPI backend, it now supports both curated chapters and multi-book RAG, offering summaries, stories, business cases, quizzes, and AI chat. The deployed system is simple, fast, and much more usable than the original Colab version, showing that AI-powered textbook learning can be both practical and accessible.</a:t>
            </a:r>
          </a:p>
          <a:p>
            <a:pPr algn="just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5837">
            <a:off x="6716389" y="624673"/>
            <a:ext cx="2536569" cy="3461819"/>
          </a:xfrm>
          <a:custGeom>
            <a:avLst/>
            <a:gdLst/>
            <a:ahLst/>
            <a:cxnLst/>
            <a:rect r="r" b="b" t="t" l="l"/>
            <a:pathLst>
              <a:path h="3461819" w="253656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71139">
            <a:off x="1028984" y="792541"/>
            <a:ext cx="1715649" cy="2341456"/>
          </a:xfrm>
          <a:custGeom>
            <a:avLst/>
            <a:gdLst/>
            <a:ahLst/>
            <a:cxnLst/>
            <a:rect r="r" b="b" t="t" l="l"/>
            <a:pathLst>
              <a:path h="2341456" w="1715649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40331" y="4910745"/>
            <a:ext cx="9182806" cy="5099834"/>
            <a:chOff x="0" y="0"/>
            <a:chExt cx="2418517" cy="13431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8517" cy="1343166"/>
            </a:xfrm>
            <a:custGeom>
              <a:avLst/>
              <a:gdLst/>
              <a:ahLst/>
              <a:cxnLst/>
              <a:rect r="r" b="b" t="t" l="l"/>
              <a:pathLst>
                <a:path h="1343166" w="2418517">
                  <a:moveTo>
                    <a:pt x="35410" y="0"/>
                  </a:moveTo>
                  <a:lnTo>
                    <a:pt x="2383107" y="0"/>
                  </a:lnTo>
                  <a:cubicBezTo>
                    <a:pt x="2392498" y="0"/>
                    <a:pt x="2401505" y="3731"/>
                    <a:pt x="2408145" y="10371"/>
                  </a:cubicBezTo>
                  <a:cubicBezTo>
                    <a:pt x="2414786" y="17012"/>
                    <a:pt x="2418517" y="26018"/>
                    <a:pt x="2418517" y="35410"/>
                  </a:cubicBezTo>
                  <a:lnTo>
                    <a:pt x="2418517" y="1307757"/>
                  </a:lnTo>
                  <a:cubicBezTo>
                    <a:pt x="2418517" y="1317148"/>
                    <a:pt x="2414786" y="1326154"/>
                    <a:pt x="2408145" y="1332795"/>
                  </a:cubicBezTo>
                  <a:cubicBezTo>
                    <a:pt x="2401505" y="1339436"/>
                    <a:pt x="2392498" y="1343166"/>
                    <a:pt x="2383107" y="1343166"/>
                  </a:cubicBezTo>
                  <a:lnTo>
                    <a:pt x="35410" y="1343166"/>
                  </a:lnTo>
                  <a:cubicBezTo>
                    <a:pt x="26018" y="1343166"/>
                    <a:pt x="17012" y="1339436"/>
                    <a:pt x="10371" y="1332795"/>
                  </a:cubicBezTo>
                  <a:cubicBezTo>
                    <a:pt x="3731" y="1326154"/>
                    <a:pt x="0" y="1317148"/>
                    <a:pt x="0" y="1307757"/>
                  </a:cubicBezTo>
                  <a:lnTo>
                    <a:pt x="0" y="35410"/>
                  </a:lnTo>
                  <a:cubicBezTo>
                    <a:pt x="0" y="26018"/>
                    <a:pt x="3731" y="17012"/>
                    <a:pt x="10371" y="10371"/>
                  </a:cubicBezTo>
                  <a:cubicBezTo>
                    <a:pt x="17012" y="3731"/>
                    <a:pt x="26018" y="0"/>
                    <a:pt x="3541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18517" cy="1400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803" y="-508556"/>
            <a:ext cx="5298582" cy="4633851"/>
          </a:xfrm>
          <a:custGeom>
            <a:avLst/>
            <a:gdLst/>
            <a:ahLst/>
            <a:cxnLst/>
            <a:rect r="r" b="b" t="t" l="l"/>
            <a:pathLst>
              <a:path h="4633851" w="5298582">
                <a:moveTo>
                  <a:pt x="0" y="0"/>
                </a:moveTo>
                <a:lnTo>
                  <a:pt x="5298583" y="0"/>
                </a:lnTo>
                <a:lnTo>
                  <a:pt x="5298583" y="4633851"/>
                </a:lnTo>
                <a:lnTo>
                  <a:pt x="0" y="463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0754" y="389732"/>
            <a:ext cx="3595229" cy="2542807"/>
          </a:xfrm>
          <a:custGeom>
            <a:avLst/>
            <a:gdLst/>
            <a:ahLst/>
            <a:cxnLst/>
            <a:rect r="r" b="b" t="t" l="l"/>
            <a:pathLst>
              <a:path h="2542807" w="3595229">
                <a:moveTo>
                  <a:pt x="0" y="0"/>
                </a:moveTo>
                <a:lnTo>
                  <a:pt x="3595229" y="0"/>
                </a:lnTo>
                <a:lnTo>
                  <a:pt x="3595229" y="2542807"/>
                </a:lnTo>
                <a:lnTo>
                  <a:pt x="0" y="254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19711">
            <a:off x="-669291" y="7248429"/>
            <a:ext cx="3275863" cy="3654614"/>
          </a:xfrm>
          <a:custGeom>
            <a:avLst/>
            <a:gdLst/>
            <a:ahLst/>
            <a:cxnLst/>
            <a:rect r="r" b="b" t="t" l="l"/>
            <a:pathLst>
              <a:path h="3654614" w="3275863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46635" y="617220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8641" y="1808369"/>
            <a:ext cx="6180443" cy="6204751"/>
          </a:xfrm>
          <a:custGeom>
            <a:avLst/>
            <a:gdLst/>
            <a:ahLst/>
            <a:cxnLst/>
            <a:rect r="r" b="b" t="t" l="l"/>
            <a:pathLst>
              <a:path h="6204751" w="6180443">
                <a:moveTo>
                  <a:pt x="0" y="0"/>
                </a:moveTo>
                <a:lnTo>
                  <a:pt x="6180443" y="0"/>
                </a:lnTo>
                <a:lnTo>
                  <a:pt x="6180443" y="6204752"/>
                </a:lnTo>
                <a:lnTo>
                  <a:pt x="0" y="62047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22613" y="3574433"/>
            <a:ext cx="9462836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FUTURE 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79610" y="5341350"/>
            <a:ext cx="8548841" cy="433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Improve multi-book retrieval accuracy and consistency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 user accounts and long-term progress tracking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 more multimedia learning (diagrams, audio, video)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Conduct a larger formal user study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Build analytics dashboards for instructors and learners</a:t>
            </a:r>
          </a:p>
          <a:p>
            <a:pPr algn="just">
              <a:lnSpc>
                <a:spcPts val="38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98597" y="-108828"/>
            <a:ext cx="6582509" cy="10746953"/>
          </a:xfrm>
          <a:custGeom>
            <a:avLst/>
            <a:gdLst/>
            <a:ahLst/>
            <a:cxnLst/>
            <a:rect r="r" b="b" t="t" l="l"/>
            <a:pathLst>
              <a:path h="10746953" w="6582509">
                <a:moveTo>
                  <a:pt x="0" y="0"/>
                </a:moveTo>
                <a:lnTo>
                  <a:pt x="6582509" y="0"/>
                </a:lnTo>
                <a:lnTo>
                  <a:pt x="6582509" y="10746953"/>
                </a:lnTo>
                <a:lnTo>
                  <a:pt x="0" y="1074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725">
            <a:off x="13679956" y="-1054879"/>
            <a:ext cx="4476702" cy="4994292"/>
          </a:xfrm>
          <a:custGeom>
            <a:avLst/>
            <a:gdLst/>
            <a:ahLst/>
            <a:cxnLst/>
            <a:rect r="r" b="b" t="t" l="l"/>
            <a:pathLst>
              <a:path h="4994292" w="447670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4550" y="2366363"/>
            <a:ext cx="5751911" cy="14071953"/>
          </a:xfrm>
          <a:custGeom>
            <a:avLst/>
            <a:gdLst/>
            <a:ahLst/>
            <a:cxnLst/>
            <a:rect r="r" b="b" t="t" l="l"/>
            <a:pathLst>
              <a:path h="14071953" w="5751911">
                <a:moveTo>
                  <a:pt x="0" y="0"/>
                </a:moveTo>
                <a:lnTo>
                  <a:pt x="5751911" y="0"/>
                </a:lnTo>
                <a:lnTo>
                  <a:pt x="5751911" y="14071954"/>
                </a:lnTo>
                <a:lnTo>
                  <a:pt x="0" y="1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92658" y="5143500"/>
            <a:ext cx="4946577" cy="5519194"/>
          </a:xfrm>
          <a:custGeom>
            <a:avLst/>
            <a:gdLst/>
            <a:ahLst/>
            <a:cxnLst/>
            <a:rect r="r" b="b" t="t" l="l"/>
            <a:pathLst>
              <a:path h="5519194" w="4946577">
                <a:moveTo>
                  <a:pt x="4946577" y="0"/>
                </a:moveTo>
                <a:lnTo>
                  <a:pt x="0" y="0"/>
                </a:lnTo>
                <a:lnTo>
                  <a:pt x="0" y="5519194"/>
                </a:lnTo>
                <a:lnTo>
                  <a:pt x="4946577" y="5519194"/>
                </a:lnTo>
                <a:lnTo>
                  <a:pt x="49465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066058" y="4957733"/>
            <a:ext cx="6322410" cy="7438130"/>
          </a:xfrm>
          <a:custGeom>
            <a:avLst/>
            <a:gdLst/>
            <a:ahLst/>
            <a:cxnLst/>
            <a:rect r="r" b="b" t="t" l="l"/>
            <a:pathLst>
              <a:path h="7438130" w="6322410">
                <a:moveTo>
                  <a:pt x="6322410" y="0"/>
                </a:moveTo>
                <a:lnTo>
                  <a:pt x="0" y="0"/>
                </a:lnTo>
                <a:lnTo>
                  <a:pt x="0" y="7438130"/>
                </a:lnTo>
                <a:lnTo>
                  <a:pt x="6322410" y="7438130"/>
                </a:lnTo>
                <a:lnTo>
                  <a:pt x="63224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6842" y="3187376"/>
            <a:ext cx="9034317" cy="426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15"/>
              </a:lnSpc>
              <a:spcBef>
                <a:spcPct val="0"/>
              </a:spcBef>
            </a:pPr>
            <a:r>
              <a:rPr lang="en-US" sz="1681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76517" y="-809891"/>
            <a:ext cx="4294014" cy="3427404"/>
          </a:xfrm>
          <a:custGeom>
            <a:avLst/>
            <a:gdLst/>
            <a:ahLst/>
            <a:cxnLst/>
            <a:rect r="r" b="b" t="t" l="l"/>
            <a:pathLst>
              <a:path h="3427404" w="4294014">
                <a:moveTo>
                  <a:pt x="0" y="0"/>
                </a:moveTo>
                <a:lnTo>
                  <a:pt x="4294014" y="0"/>
                </a:lnTo>
                <a:lnTo>
                  <a:pt x="4294014" y="3427404"/>
                </a:lnTo>
                <a:lnTo>
                  <a:pt x="0" y="342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6312">
            <a:off x="6081818" y="6805324"/>
            <a:ext cx="5385775" cy="4905951"/>
          </a:xfrm>
          <a:custGeom>
            <a:avLst/>
            <a:gdLst/>
            <a:ahLst/>
            <a:cxnLst/>
            <a:rect r="r" b="b" t="t" l="l"/>
            <a:pathLst>
              <a:path h="4905951" w="5385775">
                <a:moveTo>
                  <a:pt x="0" y="0"/>
                </a:moveTo>
                <a:lnTo>
                  <a:pt x="5385774" y="0"/>
                </a:lnTo>
                <a:lnTo>
                  <a:pt x="5385774" y="4905952"/>
                </a:lnTo>
                <a:lnTo>
                  <a:pt x="0" y="490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9165" y="-1394856"/>
            <a:ext cx="6496003" cy="4594445"/>
          </a:xfrm>
          <a:custGeom>
            <a:avLst/>
            <a:gdLst/>
            <a:ahLst/>
            <a:cxnLst/>
            <a:rect r="r" b="b" t="t" l="l"/>
            <a:pathLst>
              <a:path h="4594445" w="6496003">
                <a:moveTo>
                  <a:pt x="0" y="0"/>
                </a:moveTo>
                <a:lnTo>
                  <a:pt x="6496002" y="0"/>
                </a:lnTo>
                <a:lnTo>
                  <a:pt x="6496002" y="4594446"/>
                </a:lnTo>
                <a:lnTo>
                  <a:pt x="0" y="4594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3138" y="3681234"/>
            <a:ext cx="11592281" cy="6291207"/>
            <a:chOff x="0" y="0"/>
            <a:chExt cx="3053111" cy="16569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3111" cy="1656944"/>
            </a:xfrm>
            <a:custGeom>
              <a:avLst/>
              <a:gdLst/>
              <a:ahLst/>
              <a:cxnLst/>
              <a:rect r="r" b="b" t="t" l="l"/>
              <a:pathLst>
                <a:path h="1656944" w="3053111">
                  <a:moveTo>
                    <a:pt x="28050" y="0"/>
                  </a:moveTo>
                  <a:lnTo>
                    <a:pt x="3025061" y="0"/>
                  </a:lnTo>
                  <a:cubicBezTo>
                    <a:pt x="3040553" y="0"/>
                    <a:pt x="3053111" y="12558"/>
                    <a:pt x="3053111" y="28050"/>
                  </a:cubicBezTo>
                  <a:lnTo>
                    <a:pt x="3053111" y="1628894"/>
                  </a:lnTo>
                  <a:cubicBezTo>
                    <a:pt x="3053111" y="1636333"/>
                    <a:pt x="3050156" y="1643468"/>
                    <a:pt x="3044895" y="1648728"/>
                  </a:cubicBezTo>
                  <a:cubicBezTo>
                    <a:pt x="3039635" y="1653988"/>
                    <a:pt x="3032500" y="1656944"/>
                    <a:pt x="3025061" y="1656944"/>
                  </a:cubicBezTo>
                  <a:lnTo>
                    <a:pt x="28050" y="1656944"/>
                  </a:lnTo>
                  <a:cubicBezTo>
                    <a:pt x="12558" y="1656944"/>
                    <a:pt x="0" y="1644385"/>
                    <a:pt x="0" y="1628894"/>
                  </a:cubicBezTo>
                  <a:lnTo>
                    <a:pt x="0" y="28050"/>
                  </a:lnTo>
                  <a:cubicBezTo>
                    <a:pt x="0" y="12558"/>
                    <a:pt x="12558" y="0"/>
                    <a:pt x="2805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53111" cy="1714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1286629" y="-431434"/>
            <a:ext cx="3739534" cy="3270392"/>
          </a:xfrm>
          <a:custGeom>
            <a:avLst/>
            <a:gdLst/>
            <a:ahLst/>
            <a:cxnLst/>
            <a:rect r="r" b="b" t="t" l="l"/>
            <a:pathLst>
              <a:path h="3270392" w="3739534">
                <a:moveTo>
                  <a:pt x="3739534" y="0"/>
                </a:moveTo>
                <a:lnTo>
                  <a:pt x="0" y="0"/>
                </a:lnTo>
                <a:lnTo>
                  <a:pt x="0" y="3270392"/>
                </a:lnTo>
                <a:lnTo>
                  <a:pt x="3739534" y="3270392"/>
                </a:lnTo>
                <a:lnTo>
                  <a:pt x="37395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53695">
            <a:off x="11100427" y="3155643"/>
            <a:ext cx="1202298" cy="1548627"/>
          </a:xfrm>
          <a:custGeom>
            <a:avLst/>
            <a:gdLst/>
            <a:ahLst/>
            <a:cxnLst/>
            <a:rect r="r" b="b" t="t" l="l"/>
            <a:pathLst>
              <a:path h="1548627" w="1202298">
                <a:moveTo>
                  <a:pt x="0" y="0"/>
                </a:moveTo>
                <a:lnTo>
                  <a:pt x="1202298" y="0"/>
                </a:lnTo>
                <a:lnTo>
                  <a:pt x="1202298" y="1548627"/>
                </a:lnTo>
                <a:lnTo>
                  <a:pt x="0" y="15486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01576" y="3575254"/>
            <a:ext cx="6776682" cy="6397188"/>
          </a:xfrm>
          <a:custGeom>
            <a:avLst/>
            <a:gdLst/>
            <a:ahLst/>
            <a:cxnLst/>
            <a:rect r="r" b="b" t="t" l="l"/>
            <a:pathLst>
              <a:path h="6397188" w="6776682">
                <a:moveTo>
                  <a:pt x="0" y="0"/>
                </a:moveTo>
                <a:lnTo>
                  <a:pt x="6776682" y="0"/>
                </a:lnTo>
                <a:lnTo>
                  <a:pt x="6776682" y="6397188"/>
                </a:lnTo>
                <a:lnTo>
                  <a:pt x="0" y="6397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70372" y="5365759"/>
            <a:ext cx="1121394" cy="1292673"/>
          </a:xfrm>
          <a:custGeom>
            <a:avLst/>
            <a:gdLst/>
            <a:ahLst/>
            <a:cxnLst/>
            <a:rect r="r" b="b" t="t" l="l"/>
            <a:pathLst>
              <a:path h="1292673" w="1121394">
                <a:moveTo>
                  <a:pt x="0" y="0"/>
                </a:moveTo>
                <a:lnTo>
                  <a:pt x="1121393" y="0"/>
                </a:lnTo>
                <a:lnTo>
                  <a:pt x="1121393" y="1292673"/>
                </a:lnTo>
                <a:lnTo>
                  <a:pt x="0" y="12926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3267" y="503435"/>
            <a:ext cx="6760108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PROJ</a:t>
            </a: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49803"/>
            <a:ext cx="10252362" cy="433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ransforms traditional textbook learning into an interactive, AI-powered experience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Supports summaries, storytelling, business cases, quizzes, and AI chat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Works with both a curated single-textbook dataset and a multi-book RAG pipeline for uploaded PDFs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Fully deployed using FastAPI (Render) for backend and Streamlit Cloud for the frontend</a:t>
            </a:r>
          </a:p>
          <a:p>
            <a:pPr algn="just">
              <a:lnSpc>
                <a:spcPts val="38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0159" y="4633719"/>
            <a:ext cx="9103528" cy="4624581"/>
            <a:chOff x="0" y="0"/>
            <a:chExt cx="2397637" cy="1217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637" cy="1217996"/>
            </a:xfrm>
            <a:custGeom>
              <a:avLst/>
              <a:gdLst/>
              <a:ahLst/>
              <a:cxnLst/>
              <a:rect r="r" b="b" t="t" l="l"/>
              <a:pathLst>
                <a:path h="1217996" w="2397637">
                  <a:moveTo>
                    <a:pt x="35718" y="0"/>
                  </a:moveTo>
                  <a:lnTo>
                    <a:pt x="2361919" y="0"/>
                  </a:lnTo>
                  <a:cubicBezTo>
                    <a:pt x="2371392" y="0"/>
                    <a:pt x="2380477" y="3763"/>
                    <a:pt x="2387175" y="10462"/>
                  </a:cubicBezTo>
                  <a:cubicBezTo>
                    <a:pt x="2393874" y="17160"/>
                    <a:pt x="2397637" y="26245"/>
                    <a:pt x="2397637" y="35718"/>
                  </a:cubicBezTo>
                  <a:lnTo>
                    <a:pt x="2397637" y="1182278"/>
                  </a:lnTo>
                  <a:cubicBezTo>
                    <a:pt x="2397637" y="1191751"/>
                    <a:pt x="2393874" y="1200836"/>
                    <a:pt x="2387175" y="1207535"/>
                  </a:cubicBezTo>
                  <a:cubicBezTo>
                    <a:pt x="2380477" y="1214233"/>
                    <a:pt x="2371392" y="1217996"/>
                    <a:pt x="2361919" y="1217996"/>
                  </a:cubicBezTo>
                  <a:lnTo>
                    <a:pt x="35718" y="1217996"/>
                  </a:lnTo>
                  <a:cubicBezTo>
                    <a:pt x="26245" y="1217996"/>
                    <a:pt x="17160" y="1214233"/>
                    <a:pt x="10462" y="1207535"/>
                  </a:cubicBezTo>
                  <a:cubicBezTo>
                    <a:pt x="3763" y="1200836"/>
                    <a:pt x="0" y="1191751"/>
                    <a:pt x="0" y="1182278"/>
                  </a:cubicBezTo>
                  <a:lnTo>
                    <a:pt x="0" y="35718"/>
                  </a:lnTo>
                  <a:cubicBezTo>
                    <a:pt x="0" y="26245"/>
                    <a:pt x="3763" y="17160"/>
                    <a:pt x="10462" y="10462"/>
                  </a:cubicBezTo>
                  <a:cubicBezTo>
                    <a:pt x="17160" y="3763"/>
                    <a:pt x="26245" y="0"/>
                    <a:pt x="35718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397637" cy="1275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51899" y="-564397"/>
            <a:ext cx="5350433" cy="4679197"/>
          </a:xfrm>
          <a:custGeom>
            <a:avLst/>
            <a:gdLst/>
            <a:ahLst/>
            <a:cxnLst/>
            <a:rect r="r" b="b" t="t" l="l"/>
            <a:pathLst>
              <a:path h="4679197" w="5350433">
                <a:moveTo>
                  <a:pt x="0" y="0"/>
                </a:moveTo>
                <a:lnTo>
                  <a:pt x="5350433" y="0"/>
                </a:lnTo>
                <a:lnTo>
                  <a:pt x="5350433" y="4679197"/>
                </a:lnTo>
                <a:lnTo>
                  <a:pt x="0" y="467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10733" y="3425967"/>
            <a:ext cx="8002332" cy="8046221"/>
          </a:xfrm>
          <a:custGeom>
            <a:avLst/>
            <a:gdLst/>
            <a:ahLst/>
            <a:cxnLst/>
            <a:rect r="r" b="b" t="t" l="l"/>
            <a:pathLst>
              <a:path h="8046221" w="8002332">
                <a:moveTo>
                  <a:pt x="0" y="0"/>
                </a:moveTo>
                <a:lnTo>
                  <a:pt x="8002332" y="0"/>
                </a:lnTo>
                <a:lnTo>
                  <a:pt x="8002332" y="8046220"/>
                </a:lnTo>
                <a:lnTo>
                  <a:pt x="0" y="8046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3975" y="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70688" y="308980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51944" y="4423780"/>
            <a:ext cx="2739655" cy="2986000"/>
          </a:xfrm>
          <a:custGeom>
            <a:avLst/>
            <a:gdLst/>
            <a:ahLst/>
            <a:cxnLst/>
            <a:rect r="r" b="b" t="t" l="l"/>
            <a:pathLst>
              <a:path h="2986000" w="2739655">
                <a:moveTo>
                  <a:pt x="0" y="0"/>
                </a:moveTo>
                <a:lnTo>
                  <a:pt x="2739655" y="0"/>
                </a:lnTo>
                <a:lnTo>
                  <a:pt x="2739655" y="2986000"/>
                </a:lnTo>
                <a:lnTo>
                  <a:pt x="0" y="29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69366" y="2575930"/>
            <a:ext cx="7599867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5769" y="5228652"/>
            <a:ext cx="8592308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Textbook learning is static and not interactive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Students need guided, personalized support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Earlier Colab prototype worked but was slow and not deployable</a:t>
            </a:r>
          </a:p>
          <a:p>
            <a:pPr algn="just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Goal: Build a clean, accessible, user-friendly learning platform</a:t>
            </a:r>
          </a:p>
          <a:p>
            <a:pPr algn="just">
              <a:lnSpc>
                <a:spcPts val="38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4511" y="0"/>
            <a:ext cx="3041933" cy="2660309"/>
          </a:xfrm>
          <a:custGeom>
            <a:avLst/>
            <a:gdLst/>
            <a:ahLst/>
            <a:cxnLst/>
            <a:rect r="r" b="b" t="t" l="l"/>
            <a:pathLst>
              <a:path h="2660309" w="3041933">
                <a:moveTo>
                  <a:pt x="0" y="0"/>
                </a:moveTo>
                <a:lnTo>
                  <a:pt x="3041933" y="0"/>
                </a:lnTo>
                <a:lnTo>
                  <a:pt x="3041933" y="2660309"/>
                </a:lnTo>
                <a:lnTo>
                  <a:pt x="0" y="266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5304" y="-250409"/>
            <a:ext cx="2984922" cy="3151069"/>
          </a:xfrm>
          <a:custGeom>
            <a:avLst/>
            <a:gdLst/>
            <a:ahLst/>
            <a:cxnLst/>
            <a:rect r="r" b="b" t="t" l="l"/>
            <a:pathLst>
              <a:path h="3151069" w="2984922">
                <a:moveTo>
                  <a:pt x="0" y="0"/>
                </a:moveTo>
                <a:lnTo>
                  <a:pt x="2984922" y="0"/>
                </a:lnTo>
                <a:lnTo>
                  <a:pt x="2984922" y="3151069"/>
                </a:lnTo>
                <a:lnTo>
                  <a:pt x="0" y="315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57000" y="360661"/>
            <a:ext cx="10329081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SYSTEM ARCHITECTURE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87903" y="3158622"/>
            <a:ext cx="11150482" cy="6997474"/>
            <a:chOff x="0" y="0"/>
            <a:chExt cx="2936752" cy="18429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6752" cy="1842956"/>
            </a:xfrm>
            <a:custGeom>
              <a:avLst/>
              <a:gdLst/>
              <a:ahLst/>
              <a:cxnLst/>
              <a:rect r="r" b="b" t="t" l="l"/>
              <a:pathLst>
                <a:path h="1842956" w="2936752">
                  <a:moveTo>
                    <a:pt x="29161" y="0"/>
                  </a:moveTo>
                  <a:lnTo>
                    <a:pt x="2907591" y="0"/>
                  </a:lnTo>
                  <a:cubicBezTo>
                    <a:pt x="2915325" y="0"/>
                    <a:pt x="2922743" y="3072"/>
                    <a:pt x="2928211" y="8541"/>
                  </a:cubicBezTo>
                  <a:cubicBezTo>
                    <a:pt x="2933680" y="14010"/>
                    <a:pt x="2936752" y="21427"/>
                    <a:pt x="2936752" y="29161"/>
                  </a:cubicBezTo>
                  <a:lnTo>
                    <a:pt x="2936752" y="1813795"/>
                  </a:lnTo>
                  <a:cubicBezTo>
                    <a:pt x="2936752" y="1821529"/>
                    <a:pt x="2933680" y="1828946"/>
                    <a:pt x="2928211" y="1834415"/>
                  </a:cubicBezTo>
                  <a:cubicBezTo>
                    <a:pt x="2922743" y="1839884"/>
                    <a:pt x="2915325" y="1842956"/>
                    <a:pt x="2907591" y="1842956"/>
                  </a:cubicBezTo>
                  <a:lnTo>
                    <a:pt x="29161" y="1842956"/>
                  </a:lnTo>
                  <a:cubicBezTo>
                    <a:pt x="21427" y="1842956"/>
                    <a:pt x="14010" y="1839884"/>
                    <a:pt x="8541" y="1834415"/>
                  </a:cubicBezTo>
                  <a:cubicBezTo>
                    <a:pt x="3072" y="1828946"/>
                    <a:pt x="0" y="1821529"/>
                    <a:pt x="0" y="1813795"/>
                  </a:cubicBezTo>
                  <a:lnTo>
                    <a:pt x="0" y="29161"/>
                  </a:lnTo>
                  <a:cubicBezTo>
                    <a:pt x="0" y="21427"/>
                    <a:pt x="3072" y="14010"/>
                    <a:pt x="8541" y="8541"/>
                  </a:cubicBezTo>
                  <a:cubicBezTo>
                    <a:pt x="14010" y="3072"/>
                    <a:pt x="21427" y="0"/>
                    <a:pt x="29161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936752" cy="190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903" y="3158622"/>
            <a:ext cx="6626096" cy="6997474"/>
            <a:chOff x="0" y="0"/>
            <a:chExt cx="14346916" cy="15151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46917" cy="15150995"/>
            </a:xfrm>
            <a:custGeom>
              <a:avLst/>
              <a:gdLst/>
              <a:ahLst/>
              <a:cxnLst/>
              <a:rect r="r" b="b" t="t" l="l"/>
              <a:pathLst>
                <a:path h="15150995" w="14346917">
                  <a:moveTo>
                    <a:pt x="0" y="0"/>
                  </a:moveTo>
                  <a:lnTo>
                    <a:pt x="14346917" y="0"/>
                  </a:lnTo>
                  <a:lnTo>
                    <a:pt x="14346917" y="15150995"/>
                  </a:lnTo>
                  <a:lnTo>
                    <a:pt x="0" y="15150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3870" t="0" r="-4387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66421" y="3424535"/>
            <a:ext cx="202406" cy="3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66421" y="3753743"/>
            <a:ext cx="10013156" cy="28575"/>
            <a:chOff x="0" y="0"/>
            <a:chExt cx="13350875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50875" cy="38100"/>
            </a:xfrm>
            <a:custGeom>
              <a:avLst/>
              <a:gdLst/>
              <a:ahLst/>
              <a:cxnLst/>
              <a:rect r="r" b="b" t="t" l="l"/>
              <a:pathLst>
                <a:path h="38100" w="13350875">
                  <a:moveTo>
                    <a:pt x="0" y="0"/>
                  </a:moveTo>
                  <a:lnTo>
                    <a:pt x="13350875" y="0"/>
                  </a:lnTo>
                  <a:lnTo>
                    <a:pt x="133508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7566421" y="3915668"/>
            <a:ext cx="2865388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599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Frontend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6421" y="4206329"/>
            <a:ext cx="1001315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Streamlit UI provides an intuitive, responsive interface for seamless user interaction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66421" y="4615904"/>
            <a:ext cx="202406" cy="3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566421" y="4926061"/>
            <a:ext cx="10013156" cy="28575"/>
            <a:chOff x="0" y="0"/>
            <a:chExt cx="13350875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50875" cy="38100"/>
            </a:xfrm>
            <a:custGeom>
              <a:avLst/>
              <a:gdLst/>
              <a:ahLst/>
              <a:cxnLst/>
              <a:rect r="r" b="b" t="t" l="l"/>
              <a:pathLst>
                <a:path h="38100" w="13350875">
                  <a:moveTo>
                    <a:pt x="0" y="0"/>
                  </a:moveTo>
                  <a:lnTo>
                    <a:pt x="13350875" y="0"/>
                  </a:lnTo>
                  <a:lnTo>
                    <a:pt x="133508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7566421" y="5113586"/>
            <a:ext cx="2637234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599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Backend Services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6421" y="5575697"/>
            <a:ext cx="1001315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FastAPI deployed on Render handles all AI processing and data management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66421" y="5989082"/>
            <a:ext cx="202406" cy="3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566421" y="6466880"/>
            <a:ext cx="10013156" cy="28575"/>
            <a:chOff x="0" y="0"/>
            <a:chExt cx="13350875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50875" cy="38100"/>
            </a:xfrm>
            <a:custGeom>
              <a:avLst/>
              <a:gdLst/>
              <a:ahLst/>
              <a:cxnLst/>
              <a:rect r="r" b="b" t="t" l="l"/>
              <a:pathLst>
                <a:path h="38100" w="13350875">
                  <a:moveTo>
                    <a:pt x="0" y="0"/>
                  </a:moveTo>
                  <a:lnTo>
                    <a:pt x="13350875" y="0"/>
                  </a:lnTo>
                  <a:lnTo>
                    <a:pt x="133508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7566421" y="6657380"/>
            <a:ext cx="2230785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599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AI Intelligence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66421" y="7086749"/>
            <a:ext cx="1072157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OpenAI models power chat interactions and generate embeddings for semantic understanding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66421" y="7601099"/>
            <a:ext cx="202406" cy="3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566421" y="8054131"/>
            <a:ext cx="10013156" cy="28575"/>
            <a:chOff x="0" y="0"/>
            <a:chExt cx="13350875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350875" cy="38100"/>
            </a:xfrm>
            <a:custGeom>
              <a:avLst/>
              <a:gdLst/>
              <a:ahLst/>
              <a:cxnLst/>
              <a:rect r="r" b="b" t="t" l="l"/>
              <a:pathLst>
                <a:path h="38100" w="13350875">
                  <a:moveTo>
                    <a:pt x="0" y="0"/>
                  </a:moveTo>
                  <a:lnTo>
                    <a:pt x="13350875" y="0"/>
                  </a:lnTo>
                  <a:lnTo>
                    <a:pt x="133508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7566421" y="8211890"/>
            <a:ext cx="2011859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599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RAG Pipeline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66421" y="8583364"/>
            <a:ext cx="1001315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PDF ingestion → intelligent chunking → embedding generation → contextual retrieval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66421" y="9082474"/>
            <a:ext cx="10013156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b="true" sz="1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system integrates multiple learning modes including summary generation, storytelling, business case development, challenge creation, and conversational Q&amp;A—all orchestrated through a robust, scalable architecture.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C45B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52638" y="2374850"/>
            <a:ext cx="3642271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Interactive AI Tutor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309498" y="7447658"/>
            <a:ext cx="794594" cy="794594"/>
          </a:xfrm>
          <a:custGeom>
            <a:avLst/>
            <a:gdLst/>
            <a:ahLst/>
            <a:cxnLst/>
            <a:rect r="r" b="b" t="t" l="l"/>
            <a:pathLst>
              <a:path h="794594" w="794594">
                <a:moveTo>
                  <a:pt x="0" y="0"/>
                </a:moveTo>
                <a:lnTo>
                  <a:pt x="794593" y="0"/>
                </a:lnTo>
                <a:lnTo>
                  <a:pt x="794593" y="794593"/>
                </a:lnTo>
                <a:lnTo>
                  <a:pt x="0" y="79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761" t="0" r="-476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7775" y="-310158"/>
            <a:ext cx="3244243" cy="2931616"/>
          </a:xfrm>
          <a:custGeom>
            <a:avLst/>
            <a:gdLst/>
            <a:ahLst/>
            <a:cxnLst/>
            <a:rect r="r" b="b" t="t" l="l"/>
            <a:pathLst>
              <a:path h="2931616" w="3244243">
                <a:moveTo>
                  <a:pt x="0" y="0"/>
                </a:moveTo>
                <a:lnTo>
                  <a:pt x="3244244" y="0"/>
                </a:lnTo>
                <a:lnTo>
                  <a:pt x="3244244" y="2931616"/>
                </a:lnTo>
                <a:lnTo>
                  <a:pt x="0" y="293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923088" y="-85725"/>
            <a:ext cx="2936504" cy="2653532"/>
          </a:xfrm>
          <a:custGeom>
            <a:avLst/>
            <a:gdLst/>
            <a:ahLst/>
            <a:cxnLst/>
            <a:rect r="r" b="b" t="t" l="l"/>
            <a:pathLst>
              <a:path h="2653532" w="2936504">
                <a:moveTo>
                  <a:pt x="2936504" y="0"/>
                </a:moveTo>
                <a:lnTo>
                  <a:pt x="0" y="0"/>
                </a:lnTo>
                <a:lnTo>
                  <a:pt x="0" y="2653532"/>
                </a:lnTo>
                <a:lnTo>
                  <a:pt x="2936504" y="2653532"/>
                </a:lnTo>
                <a:lnTo>
                  <a:pt x="29365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8119" y="5143500"/>
            <a:ext cx="986675" cy="915590"/>
          </a:xfrm>
          <a:custGeom>
            <a:avLst/>
            <a:gdLst/>
            <a:ahLst/>
            <a:cxnLst/>
            <a:rect r="r" b="b" t="t" l="l"/>
            <a:pathLst>
              <a:path h="915590" w="986675">
                <a:moveTo>
                  <a:pt x="0" y="0"/>
                </a:moveTo>
                <a:lnTo>
                  <a:pt x="986675" y="0"/>
                </a:lnTo>
                <a:lnTo>
                  <a:pt x="986675" y="915590"/>
                </a:lnTo>
                <a:lnTo>
                  <a:pt x="0" y="915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24" t="-4816" r="-146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050" y="2393900"/>
            <a:ext cx="957744" cy="904110"/>
          </a:xfrm>
          <a:custGeom>
            <a:avLst/>
            <a:gdLst/>
            <a:ahLst/>
            <a:cxnLst/>
            <a:rect r="r" b="b" t="t" l="l"/>
            <a:pathLst>
              <a:path h="904110" w="957744">
                <a:moveTo>
                  <a:pt x="0" y="0"/>
                </a:moveTo>
                <a:lnTo>
                  <a:pt x="957744" y="0"/>
                </a:lnTo>
                <a:lnTo>
                  <a:pt x="957744" y="904110"/>
                </a:lnTo>
                <a:lnTo>
                  <a:pt x="0" y="904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1787" y="2393900"/>
            <a:ext cx="1030014" cy="674191"/>
          </a:xfrm>
          <a:custGeom>
            <a:avLst/>
            <a:gdLst/>
            <a:ahLst/>
            <a:cxnLst/>
            <a:rect r="r" b="b" t="t" l="l"/>
            <a:pathLst>
              <a:path h="674191" w="1030014">
                <a:moveTo>
                  <a:pt x="0" y="0"/>
                </a:moveTo>
                <a:lnTo>
                  <a:pt x="1030015" y="0"/>
                </a:lnTo>
                <a:lnTo>
                  <a:pt x="1030015" y="674191"/>
                </a:lnTo>
                <a:lnTo>
                  <a:pt x="0" y="6741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15033" y="5032474"/>
            <a:ext cx="726452" cy="726452"/>
          </a:xfrm>
          <a:custGeom>
            <a:avLst/>
            <a:gdLst/>
            <a:ahLst/>
            <a:cxnLst/>
            <a:rect r="r" b="b" t="t" l="l"/>
            <a:pathLst>
              <a:path h="726452" w="726452">
                <a:moveTo>
                  <a:pt x="0" y="0"/>
                </a:moveTo>
                <a:lnTo>
                  <a:pt x="726451" y="0"/>
                </a:lnTo>
                <a:lnTo>
                  <a:pt x="726451" y="726451"/>
                </a:lnTo>
                <a:lnTo>
                  <a:pt x="0" y="7264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81335" y="7671047"/>
            <a:ext cx="740466" cy="856655"/>
          </a:xfrm>
          <a:custGeom>
            <a:avLst/>
            <a:gdLst/>
            <a:ahLst/>
            <a:cxnLst/>
            <a:rect r="r" b="b" t="t" l="l"/>
            <a:pathLst>
              <a:path h="856655" w="740466">
                <a:moveTo>
                  <a:pt x="0" y="0"/>
                </a:moveTo>
                <a:lnTo>
                  <a:pt x="740467" y="0"/>
                </a:lnTo>
                <a:lnTo>
                  <a:pt x="740467" y="856655"/>
                </a:lnTo>
                <a:lnTo>
                  <a:pt x="0" y="856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52638" y="2972841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Single textbook mode with curated content delivers accurate, contextual learning support tailored to specific educational materials.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5084" y="2374850"/>
            <a:ext cx="3983980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Multi-Book RAG 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5084" y="2912566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Upload and learn from multiple PDFs simultaneously, creating a personalised knowledge base across various subjects.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2638" y="5013424"/>
            <a:ext cx="4034284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Diverse Learning Modes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2638" y="5551140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Choose from summary generation, storytelling, business case creation, and more to match your preferred learning style.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35084" y="5013424"/>
            <a:ext cx="3731121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Interactive Challenges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5084" y="5551140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Flashcards, MCQs, fill-in-the-blanks, matching exercises, timed questions, and scenario-based learning keep engagement high.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52638" y="7651997"/>
            <a:ext cx="3642271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Contextual AI Chat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52638" y="8189714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Ask questions and receive intelligent, context-aware responses that deepen understanding of complex topics.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35084" y="7651997"/>
            <a:ext cx="3642271" cy="4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Progress Tracking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35084" y="8189714"/>
            <a:ext cx="6925866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Monitor your learning journey with built-in progress tracking that helps identify strengths and areas for improvement.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28420" y="690179"/>
            <a:ext cx="12160393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RICH FEATURE SET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4619" y="1962348"/>
            <a:ext cx="10104681" cy="8932304"/>
            <a:chOff x="0" y="0"/>
            <a:chExt cx="2661315" cy="23525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1315" cy="2352541"/>
            </a:xfrm>
            <a:custGeom>
              <a:avLst/>
              <a:gdLst/>
              <a:ahLst/>
              <a:cxnLst/>
              <a:rect r="r" b="b" t="t" l="l"/>
              <a:pathLst>
                <a:path h="2352541" w="2661315">
                  <a:moveTo>
                    <a:pt x="32179" y="0"/>
                  </a:moveTo>
                  <a:lnTo>
                    <a:pt x="2629136" y="0"/>
                  </a:lnTo>
                  <a:cubicBezTo>
                    <a:pt x="2646908" y="0"/>
                    <a:pt x="2661315" y="14407"/>
                    <a:pt x="2661315" y="32179"/>
                  </a:cubicBezTo>
                  <a:lnTo>
                    <a:pt x="2661315" y="2320362"/>
                  </a:lnTo>
                  <a:cubicBezTo>
                    <a:pt x="2661315" y="2328896"/>
                    <a:pt x="2657925" y="2337081"/>
                    <a:pt x="2651890" y="2343116"/>
                  </a:cubicBezTo>
                  <a:cubicBezTo>
                    <a:pt x="2645855" y="2349151"/>
                    <a:pt x="2637671" y="2352541"/>
                    <a:pt x="2629136" y="2352541"/>
                  </a:cubicBezTo>
                  <a:lnTo>
                    <a:pt x="32179" y="2352541"/>
                  </a:lnTo>
                  <a:cubicBezTo>
                    <a:pt x="23645" y="2352541"/>
                    <a:pt x="15460" y="2349151"/>
                    <a:pt x="9425" y="2343116"/>
                  </a:cubicBezTo>
                  <a:cubicBezTo>
                    <a:pt x="3390" y="2337081"/>
                    <a:pt x="0" y="2328896"/>
                    <a:pt x="0" y="2320362"/>
                  </a:cubicBezTo>
                  <a:lnTo>
                    <a:pt x="0" y="32179"/>
                  </a:lnTo>
                  <a:cubicBezTo>
                    <a:pt x="0" y="23645"/>
                    <a:pt x="3390" y="15460"/>
                    <a:pt x="9425" y="9425"/>
                  </a:cubicBezTo>
                  <a:cubicBezTo>
                    <a:pt x="15460" y="3390"/>
                    <a:pt x="23645" y="0"/>
                    <a:pt x="3217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61315" cy="2409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05129" y="9040148"/>
            <a:ext cx="7315200" cy="1981754"/>
          </a:xfrm>
          <a:custGeom>
            <a:avLst/>
            <a:gdLst/>
            <a:ahLst/>
            <a:cxnLst/>
            <a:rect r="r" b="b" t="t" l="l"/>
            <a:pathLst>
              <a:path h="1981754" w="7315200">
                <a:moveTo>
                  <a:pt x="0" y="0"/>
                </a:moveTo>
                <a:lnTo>
                  <a:pt x="7315200" y="0"/>
                </a:lnTo>
                <a:lnTo>
                  <a:pt x="7315200" y="1981754"/>
                </a:lnTo>
                <a:lnTo>
                  <a:pt x="0" y="198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2638" y="-476841"/>
            <a:ext cx="4044384" cy="3536998"/>
          </a:xfrm>
          <a:custGeom>
            <a:avLst/>
            <a:gdLst/>
            <a:ahLst/>
            <a:cxnLst/>
            <a:rect r="r" b="b" t="t" l="l"/>
            <a:pathLst>
              <a:path h="3536998" w="4044384">
                <a:moveTo>
                  <a:pt x="0" y="0"/>
                </a:moveTo>
                <a:lnTo>
                  <a:pt x="4044384" y="0"/>
                </a:lnTo>
                <a:lnTo>
                  <a:pt x="4044384" y="3536998"/>
                </a:lnTo>
                <a:lnTo>
                  <a:pt x="0" y="353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65352" y="4323584"/>
            <a:ext cx="2431158" cy="1940506"/>
          </a:xfrm>
          <a:custGeom>
            <a:avLst/>
            <a:gdLst/>
            <a:ahLst/>
            <a:cxnLst/>
            <a:rect r="r" b="b" t="t" l="l"/>
            <a:pathLst>
              <a:path h="1940506" w="2431158">
                <a:moveTo>
                  <a:pt x="2431158" y="0"/>
                </a:moveTo>
                <a:lnTo>
                  <a:pt x="0" y="0"/>
                </a:lnTo>
                <a:lnTo>
                  <a:pt x="0" y="1940507"/>
                </a:lnTo>
                <a:lnTo>
                  <a:pt x="2431158" y="1940507"/>
                </a:lnTo>
                <a:lnTo>
                  <a:pt x="24311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30652" y="2140215"/>
            <a:ext cx="9352615" cy="740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inte</a:t>
            </a: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rface was meticulously crafted using Figma Make, progressing from low-fidelity wireframes to high-fidelity prototypes that prioritise user experience.</a:t>
            </a: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Sidebar-based navigation for intuitive access to all features</a:t>
            </a: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Clean, minimal layout designed around real learning workflows</a:t>
            </a: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Responsive design that adapts to different screen sizes</a:t>
            </a: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Clear visual hierarchy guiding users through learning journeys</a:t>
            </a: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final implementation closely matches the original wireframes, ensuring consistency between design vision and deployed product.</a:t>
            </a:r>
          </a:p>
          <a:p>
            <a:pPr algn="just">
              <a:lnSpc>
                <a:spcPts val="39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5134" y="2504971"/>
            <a:ext cx="6305921" cy="6753329"/>
          </a:xfrm>
          <a:custGeom>
            <a:avLst/>
            <a:gdLst/>
            <a:ahLst/>
            <a:cxnLst/>
            <a:rect r="r" b="b" t="t" l="l"/>
            <a:pathLst>
              <a:path h="6753329" w="6305921">
                <a:moveTo>
                  <a:pt x="0" y="0"/>
                </a:moveTo>
                <a:lnTo>
                  <a:pt x="6305921" y="0"/>
                </a:lnTo>
                <a:lnTo>
                  <a:pt x="6305921" y="6753329"/>
                </a:lnTo>
                <a:lnTo>
                  <a:pt x="0" y="6753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1967" y="651074"/>
            <a:ext cx="8160829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UI/UX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4773" y="9527805"/>
            <a:ext cx="2517874" cy="44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b="true" sz="2812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Fig: Wireframe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C45B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081486"/>
            <a:ext cx="9793784" cy="3808810"/>
            <a:chOff x="0" y="0"/>
            <a:chExt cx="13058378" cy="5078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13045694" cy="5065776"/>
            </a:xfrm>
            <a:custGeom>
              <a:avLst/>
              <a:gdLst/>
              <a:ahLst/>
              <a:cxnLst/>
              <a:rect r="r" b="b" t="t" l="l"/>
              <a:pathLst>
                <a:path h="5065776" w="13045694">
                  <a:moveTo>
                    <a:pt x="0" y="131699"/>
                  </a:moveTo>
                  <a:cubicBezTo>
                    <a:pt x="0" y="58928"/>
                    <a:pt x="59055" y="0"/>
                    <a:pt x="131826" y="0"/>
                  </a:cubicBezTo>
                  <a:lnTo>
                    <a:pt x="12913868" y="0"/>
                  </a:lnTo>
                  <a:cubicBezTo>
                    <a:pt x="12986639" y="0"/>
                    <a:pt x="13045694" y="58928"/>
                    <a:pt x="13045694" y="131699"/>
                  </a:cubicBezTo>
                  <a:lnTo>
                    <a:pt x="13045694" y="4934077"/>
                  </a:lnTo>
                  <a:cubicBezTo>
                    <a:pt x="13045694" y="5006848"/>
                    <a:pt x="12986639" y="5065776"/>
                    <a:pt x="12913868" y="5065776"/>
                  </a:cubicBezTo>
                  <a:lnTo>
                    <a:pt x="131826" y="5065776"/>
                  </a:lnTo>
                  <a:cubicBezTo>
                    <a:pt x="59055" y="5065776"/>
                    <a:pt x="0" y="5006721"/>
                    <a:pt x="0" y="4934077"/>
                  </a:cubicBezTo>
                  <a:close/>
                </a:path>
              </a:pathLst>
            </a:custGeom>
            <a:solidFill>
              <a:srgbClr val="FFCE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58394" cy="5078476"/>
            </a:xfrm>
            <a:custGeom>
              <a:avLst/>
              <a:gdLst/>
              <a:ahLst/>
              <a:cxnLst/>
              <a:rect r="r" b="b" t="t" l="l"/>
              <a:pathLst>
                <a:path h="5078476" w="13058394">
                  <a:moveTo>
                    <a:pt x="0" y="138049"/>
                  </a:moveTo>
                  <a:cubicBezTo>
                    <a:pt x="0" y="61722"/>
                    <a:pt x="61849" y="0"/>
                    <a:pt x="138176" y="0"/>
                  </a:cubicBezTo>
                  <a:lnTo>
                    <a:pt x="12920218" y="0"/>
                  </a:lnTo>
                  <a:lnTo>
                    <a:pt x="12920218" y="6350"/>
                  </a:lnTo>
                  <a:lnTo>
                    <a:pt x="12920218" y="0"/>
                  </a:lnTo>
                  <a:cubicBezTo>
                    <a:pt x="12996545" y="0"/>
                    <a:pt x="13058394" y="61722"/>
                    <a:pt x="13058394" y="138049"/>
                  </a:cubicBezTo>
                  <a:lnTo>
                    <a:pt x="13052044" y="138049"/>
                  </a:lnTo>
                  <a:lnTo>
                    <a:pt x="13058394" y="138049"/>
                  </a:lnTo>
                  <a:lnTo>
                    <a:pt x="13058394" y="4940427"/>
                  </a:lnTo>
                  <a:lnTo>
                    <a:pt x="13052044" y="4940427"/>
                  </a:lnTo>
                  <a:lnTo>
                    <a:pt x="13058394" y="4940427"/>
                  </a:lnTo>
                  <a:cubicBezTo>
                    <a:pt x="13058394" y="5016627"/>
                    <a:pt x="12996545" y="5078476"/>
                    <a:pt x="12920218" y="5078476"/>
                  </a:cubicBezTo>
                  <a:lnTo>
                    <a:pt x="12920218" y="5072126"/>
                  </a:lnTo>
                  <a:lnTo>
                    <a:pt x="12920218" y="5078476"/>
                  </a:lnTo>
                  <a:lnTo>
                    <a:pt x="138176" y="5078476"/>
                  </a:lnTo>
                  <a:lnTo>
                    <a:pt x="138176" y="5072126"/>
                  </a:lnTo>
                  <a:lnTo>
                    <a:pt x="138176" y="5078476"/>
                  </a:lnTo>
                  <a:cubicBezTo>
                    <a:pt x="61849" y="5078476"/>
                    <a:pt x="0" y="5016627"/>
                    <a:pt x="0" y="4940427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4940427"/>
                  </a:lnTo>
                  <a:lnTo>
                    <a:pt x="6350" y="4940427"/>
                  </a:lnTo>
                  <a:lnTo>
                    <a:pt x="12700" y="4940427"/>
                  </a:lnTo>
                  <a:cubicBezTo>
                    <a:pt x="12700" y="5009642"/>
                    <a:pt x="68834" y="5065776"/>
                    <a:pt x="138176" y="5065776"/>
                  </a:cubicBezTo>
                  <a:lnTo>
                    <a:pt x="12920218" y="5065776"/>
                  </a:lnTo>
                  <a:cubicBezTo>
                    <a:pt x="12989561" y="5065776"/>
                    <a:pt x="13045694" y="5009642"/>
                    <a:pt x="13045694" y="4940427"/>
                  </a:cubicBezTo>
                  <a:lnTo>
                    <a:pt x="13045694" y="138049"/>
                  </a:lnTo>
                  <a:cubicBezTo>
                    <a:pt x="13045694" y="68834"/>
                    <a:pt x="12989561" y="12700"/>
                    <a:pt x="12920218" y="12700"/>
                  </a:cubicBezTo>
                  <a:lnTo>
                    <a:pt x="138176" y="12700"/>
                  </a:lnTo>
                  <a:lnTo>
                    <a:pt x="138176" y="6350"/>
                  </a:lnTo>
                  <a:lnTo>
                    <a:pt x="138176" y="12700"/>
                  </a:lnTo>
                  <a:cubicBezTo>
                    <a:pt x="68834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7B50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304804" y="3156645"/>
            <a:ext cx="389029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999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Single Textbook Tutor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1942" y="3555652"/>
            <a:ext cx="3983682" cy="42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b="true" sz="2600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Curated Dataset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4804" y="4052441"/>
            <a:ext cx="9295210" cy="8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Leverages preprocessed summaries and validated Q&amp;A pairs for high accuracy and stable, reliable responses.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7274" y="4944615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Pre-validated educational 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7274" y="5446200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Consistent response quality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7274" y="6022743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Optimised for specific textbooks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76109" y="6211491"/>
            <a:ext cx="9793784" cy="3808810"/>
            <a:chOff x="0" y="0"/>
            <a:chExt cx="13058378" cy="5078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3045694" cy="5065776"/>
            </a:xfrm>
            <a:custGeom>
              <a:avLst/>
              <a:gdLst/>
              <a:ahLst/>
              <a:cxnLst/>
              <a:rect r="r" b="b" t="t" l="l"/>
              <a:pathLst>
                <a:path h="5065776" w="13045694">
                  <a:moveTo>
                    <a:pt x="0" y="131699"/>
                  </a:moveTo>
                  <a:cubicBezTo>
                    <a:pt x="0" y="58928"/>
                    <a:pt x="59055" y="0"/>
                    <a:pt x="131826" y="0"/>
                  </a:cubicBezTo>
                  <a:lnTo>
                    <a:pt x="12913868" y="0"/>
                  </a:lnTo>
                  <a:cubicBezTo>
                    <a:pt x="12986639" y="0"/>
                    <a:pt x="13045694" y="58928"/>
                    <a:pt x="13045694" y="131699"/>
                  </a:cubicBezTo>
                  <a:lnTo>
                    <a:pt x="13045694" y="4934077"/>
                  </a:lnTo>
                  <a:cubicBezTo>
                    <a:pt x="13045694" y="5006848"/>
                    <a:pt x="12986639" y="5065776"/>
                    <a:pt x="12913868" y="5065776"/>
                  </a:cubicBezTo>
                  <a:lnTo>
                    <a:pt x="131826" y="5065776"/>
                  </a:lnTo>
                  <a:cubicBezTo>
                    <a:pt x="59055" y="5065776"/>
                    <a:pt x="0" y="5006721"/>
                    <a:pt x="0" y="4934077"/>
                  </a:cubicBezTo>
                  <a:close/>
                </a:path>
              </a:pathLst>
            </a:custGeom>
            <a:solidFill>
              <a:srgbClr val="FFCE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058394" cy="5078476"/>
            </a:xfrm>
            <a:custGeom>
              <a:avLst/>
              <a:gdLst/>
              <a:ahLst/>
              <a:cxnLst/>
              <a:rect r="r" b="b" t="t" l="l"/>
              <a:pathLst>
                <a:path h="5078476" w="13058394">
                  <a:moveTo>
                    <a:pt x="0" y="138049"/>
                  </a:moveTo>
                  <a:cubicBezTo>
                    <a:pt x="0" y="61722"/>
                    <a:pt x="61849" y="0"/>
                    <a:pt x="138176" y="0"/>
                  </a:cubicBezTo>
                  <a:lnTo>
                    <a:pt x="12920218" y="0"/>
                  </a:lnTo>
                  <a:lnTo>
                    <a:pt x="12920218" y="6350"/>
                  </a:lnTo>
                  <a:lnTo>
                    <a:pt x="12920218" y="0"/>
                  </a:lnTo>
                  <a:cubicBezTo>
                    <a:pt x="12996545" y="0"/>
                    <a:pt x="13058394" y="61722"/>
                    <a:pt x="13058394" y="138049"/>
                  </a:cubicBezTo>
                  <a:lnTo>
                    <a:pt x="13052044" y="138049"/>
                  </a:lnTo>
                  <a:lnTo>
                    <a:pt x="13058394" y="138049"/>
                  </a:lnTo>
                  <a:lnTo>
                    <a:pt x="13058394" y="4940427"/>
                  </a:lnTo>
                  <a:lnTo>
                    <a:pt x="13052044" y="4940427"/>
                  </a:lnTo>
                  <a:lnTo>
                    <a:pt x="13058394" y="4940427"/>
                  </a:lnTo>
                  <a:cubicBezTo>
                    <a:pt x="13058394" y="5016627"/>
                    <a:pt x="12996545" y="5078476"/>
                    <a:pt x="12920218" y="5078476"/>
                  </a:cubicBezTo>
                  <a:lnTo>
                    <a:pt x="12920218" y="5072126"/>
                  </a:lnTo>
                  <a:lnTo>
                    <a:pt x="12920218" y="5078476"/>
                  </a:lnTo>
                  <a:lnTo>
                    <a:pt x="138176" y="5078476"/>
                  </a:lnTo>
                  <a:lnTo>
                    <a:pt x="138176" y="5072126"/>
                  </a:lnTo>
                  <a:lnTo>
                    <a:pt x="138176" y="5078476"/>
                  </a:lnTo>
                  <a:cubicBezTo>
                    <a:pt x="61849" y="5078476"/>
                    <a:pt x="0" y="5016627"/>
                    <a:pt x="0" y="4940427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4940427"/>
                  </a:lnTo>
                  <a:lnTo>
                    <a:pt x="6350" y="4940427"/>
                  </a:lnTo>
                  <a:lnTo>
                    <a:pt x="12700" y="4940427"/>
                  </a:lnTo>
                  <a:cubicBezTo>
                    <a:pt x="12700" y="5009642"/>
                    <a:pt x="68834" y="5065776"/>
                    <a:pt x="138176" y="5065776"/>
                  </a:cubicBezTo>
                  <a:lnTo>
                    <a:pt x="12920218" y="5065776"/>
                  </a:lnTo>
                  <a:cubicBezTo>
                    <a:pt x="12989561" y="5065776"/>
                    <a:pt x="13045694" y="5009642"/>
                    <a:pt x="13045694" y="4940427"/>
                  </a:cubicBezTo>
                  <a:lnTo>
                    <a:pt x="13045694" y="138049"/>
                  </a:lnTo>
                  <a:cubicBezTo>
                    <a:pt x="13045694" y="68834"/>
                    <a:pt x="12989561" y="12700"/>
                    <a:pt x="12920218" y="12700"/>
                  </a:cubicBezTo>
                  <a:lnTo>
                    <a:pt x="138176" y="12700"/>
                  </a:lnTo>
                  <a:lnTo>
                    <a:pt x="138176" y="6350"/>
                  </a:lnTo>
                  <a:lnTo>
                    <a:pt x="138176" y="12700"/>
                  </a:lnTo>
                  <a:cubicBezTo>
                    <a:pt x="68834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A475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925395" y="6419552"/>
            <a:ext cx="306786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999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Multi-Book Tutor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25395" y="6814096"/>
            <a:ext cx="3316412" cy="42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b="true" sz="2600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RAG-Based Flexibility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4090" y="7277696"/>
            <a:ext cx="9295210" cy="8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Dynamic pipeline handling PDF ingestion, intelligent chunking, embedding generation, and contextual retrieval.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4090" y="8229154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Upload any educational PDF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64090" y="8746331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Flexible content 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64090" y="9271397"/>
            <a:ext cx="9295210" cy="4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787" indent="-165894" lvl="1">
              <a:lnSpc>
                <a:spcPts val="35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Quality varies with source material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990" y="455762"/>
            <a:ext cx="18637221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DUAL IMPLEMENTATION APPROACH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3483735" y="594277"/>
            <a:ext cx="5130568" cy="5162836"/>
          </a:xfrm>
          <a:custGeom>
            <a:avLst/>
            <a:gdLst/>
            <a:ahLst/>
            <a:cxnLst/>
            <a:rect r="r" b="b" t="t" l="l"/>
            <a:pathLst>
              <a:path h="5162836" w="5130568">
                <a:moveTo>
                  <a:pt x="5130568" y="0"/>
                </a:moveTo>
                <a:lnTo>
                  <a:pt x="0" y="0"/>
                </a:lnTo>
                <a:lnTo>
                  <a:pt x="0" y="5162836"/>
                </a:lnTo>
                <a:lnTo>
                  <a:pt x="5130568" y="5162836"/>
                </a:lnTo>
                <a:lnTo>
                  <a:pt x="51305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741554" y="7339056"/>
            <a:ext cx="2739655" cy="2986000"/>
          </a:xfrm>
          <a:custGeom>
            <a:avLst/>
            <a:gdLst/>
            <a:ahLst/>
            <a:cxnLst/>
            <a:rect r="r" b="b" t="t" l="l"/>
            <a:pathLst>
              <a:path h="2986000" w="2739655">
                <a:moveTo>
                  <a:pt x="0" y="0"/>
                </a:moveTo>
                <a:lnTo>
                  <a:pt x="2739655" y="0"/>
                </a:lnTo>
                <a:lnTo>
                  <a:pt x="2739655" y="2986000"/>
                </a:lnTo>
                <a:lnTo>
                  <a:pt x="0" y="298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51658" y="6976021"/>
            <a:ext cx="5350433" cy="4679197"/>
          </a:xfrm>
          <a:custGeom>
            <a:avLst/>
            <a:gdLst/>
            <a:ahLst/>
            <a:cxnLst/>
            <a:rect r="r" b="b" t="t" l="l"/>
            <a:pathLst>
              <a:path h="4679197" w="5350433">
                <a:moveTo>
                  <a:pt x="0" y="0"/>
                </a:moveTo>
                <a:lnTo>
                  <a:pt x="5350434" y="0"/>
                </a:lnTo>
                <a:lnTo>
                  <a:pt x="5350434" y="4679197"/>
                </a:lnTo>
                <a:lnTo>
                  <a:pt x="0" y="4679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753695">
            <a:off x="10260526" y="3806532"/>
            <a:ext cx="1962561" cy="2527889"/>
          </a:xfrm>
          <a:custGeom>
            <a:avLst/>
            <a:gdLst/>
            <a:ahLst/>
            <a:cxnLst/>
            <a:rect r="r" b="b" t="t" l="l"/>
            <a:pathLst>
              <a:path h="2527889" w="1962561">
                <a:moveTo>
                  <a:pt x="0" y="0"/>
                </a:moveTo>
                <a:lnTo>
                  <a:pt x="1962561" y="0"/>
                </a:lnTo>
                <a:lnTo>
                  <a:pt x="1962561" y="2527889"/>
                </a:lnTo>
                <a:lnTo>
                  <a:pt x="0" y="252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C45B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129712" y="2064544"/>
            <a:ext cx="28575" cy="7528769"/>
            <a:chOff x="0" y="0"/>
            <a:chExt cx="38100" cy="10038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" cy="10038334"/>
            </a:xfrm>
            <a:custGeom>
              <a:avLst/>
              <a:gdLst/>
              <a:ahLst/>
              <a:cxnLst/>
              <a:rect r="r" b="b" t="t" l="l"/>
              <a:pathLst>
                <a:path h="10038334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019284"/>
                  </a:lnTo>
                  <a:cubicBezTo>
                    <a:pt x="38100" y="10029825"/>
                    <a:pt x="29591" y="10038334"/>
                    <a:pt x="19050" y="10038334"/>
                  </a:cubicBezTo>
                  <a:cubicBezTo>
                    <a:pt x="8509" y="10038334"/>
                    <a:pt x="0" y="10029825"/>
                    <a:pt x="0" y="1001928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132564" y="2333922"/>
            <a:ext cx="756345" cy="28575"/>
            <a:chOff x="0" y="0"/>
            <a:chExt cx="1008460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507" cy="38100"/>
            </a:xfrm>
            <a:custGeom>
              <a:avLst/>
              <a:gdLst/>
              <a:ahLst/>
              <a:cxnLst/>
              <a:rect r="r" b="b" t="t" l="l"/>
              <a:pathLst>
                <a:path h="38100" w="10085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9457" y="0"/>
                  </a:lnTo>
                  <a:cubicBezTo>
                    <a:pt x="999998" y="0"/>
                    <a:pt x="1008507" y="8509"/>
                    <a:pt x="1008507" y="19050"/>
                  </a:cubicBezTo>
                  <a:cubicBezTo>
                    <a:pt x="1008507" y="29591"/>
                    <a:pt x="999871" y="38100"/>
                    <a:pt x="9894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855571" y="2059781"/>
            <a:ext cx="576858" cy="576857"/>
            <a:chOff x="0" y="0"/>
            <a:chExt cx="769143" cy="7691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56412" cy="756412"/>
            </a:xfrm>
            <a:custGeom>
              <a:avLst/>
              <a:gdLst/>
              <a:ahLst/>
              <a:cxnLst/>
              <a:rect r="r" b="b" t="t" l="l"/>
              <a:pathLst>
                <a:path h="756412" w="756412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188" y="0"/>
                  </a:lnTo>
                  <a:cubicBezTo>
                    <a:pt x="693166" y="0"/>
                    <a:pt x="756412" y="63246"/>
                    <a:pt x="756412" y="141224"/>
                  </a:cubicBezTo>
                  <a:lnTo>
                    <a:pt x="756412" y="615188"/>
                  </a:lnTo>
                  <a:cubicBezTo>
                    <a:pt x="756412" y="693166"/>
                    <a:pt x="693166" y="756412"/>
                    <a:pt x="615188" y="756412"/>
                  </a:cubicBezTo>
                  <a:lnTo>
                    <a:pt x="141224" y="756412"/>
                  </a:lnTo>
                  <a:cubicBezTo>
                    <a:pt x="63246" y="756412"/>
                    <a:pt x="0" y="693166"/>
                    <a:pt x="0" y="615188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112" cy="769112"/>
            </a:xfrm>
            <a:custGeom>
              <a:avLst/>
              <a:gdLst/>
              <a:ahLst/>
              <a:cxnLst/>
              <a:rect r="r" b="b" t="t" l="l"/>
              <a:pathLst>
                <a:path h="769112" w="769112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538" y="0"/>
                  </a:lnTo>
                  <a:lnTo>
                    <a:pt x="621538" y="6350"/>
                  </a:lnTo>
                  <a:lnTo>
                    <a:pt x="621538" y="0"/>
                  </a:lnTo>
                  <a:cubicBezTo>
                    <a:pt x="703072" y="0"/>
                    <a:pt x="769112" y="66040"/>
                    <a:pt x="769112" y="147574"/>
                  </a:cubicBezTo>
                  <a:lnTo>
                    <a:pt x="762762" y="147574"/>
                  </a:lnTo>
                  <a:lnTo>
                    <a:pt x="769112" y="147574"/>
                  </a:lnTo>
                  <a:lnTo>
                    <a:pt x="769112" y="621538"/>
                  </a:lnTo>
                  <a:lnTo>
                    <a:pt x="762762" y="621538"/>
                  </a:lnTo>
                  <a:lnTo>
                    <a:pt x="769112" y="621538"/>
                  </a:lnTo>
                  <a:cubicBezTo>
                    <a:pt x="769112" y="703072"/>
                    <a:pt x="703072" y="769112"/>
                    <a:pt x="621538" y="769112"/>
                  </a:cubicBezTo>
                  <a:lnTo>
                    <a:pt x="621538" y="762762"/>
                  </a:lnTo>
                  <a:lnTo>
                    <a:pt x="621538" y="769112"/>
                  </a:lnTo>
                  <a:lnTo>
                    <a:pt x="147574" y="769112"/>
                  </a:lnTo>
                  <a:lnTo>
                    <a:pt x="147574" y="762762"/>
                  </a:lnTo>
                  <a:lnTo>
                    <a:pt x="147574" y="769112"/>
                  </a:lnTo>
                  <a:cubicBezTo>
                    <a:pt x="66040" y="769112"/>
                    <a:pt x="0" y="703072"/>
                    <a:pt x="0" y="621538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538"/>
                  </a:lnTo>
                  <a:lnTo>
                    <a:pt x="6350" y="621538"/>
                  </a:lnTo>
                  <a:lnTo>
                    <a:pt x="12700" y="621538"/>
                  </a:lnTo>
                  <a:cubicBezTo>
                    <a:pt x="12700" y="695960"/>
                    <a:pt x="73025" y="756412"/>
                    <a:pt x="147574" y="756412"/>
                  </a:cubicBezTo>
                  <a:lnTo>
                    <a:pt x="621538" y="756412"/>
                  </a:lnTo>
                  <a:cubicBezTo>
                    <a:pt x="695960" y="756412"/>
                    <a:pt x="756412" y="696087"/>
                    <a:pt x="756412" y="621538"/>
                  </a:cubicBezTo>
                  <a:lnTo>
                    <a:pt x="756412" y="147574"/>
                  </a:lnTo>
                  <a:cubicBezTo>
                    <a:pt x="756412" y="73025"/>
                    <a:pt x="696087" y="12700"/>
                    <a:pt x="621538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936012" y="2135832"/>
            <a:ext cx="415975" cy="47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6029" y="2132111"/>
            <a:ext cx="346724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b="true" sz="2687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Backend Deployment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2551" y="2650034"/>
            <a:ext cx="7000726" cy="129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FastAPI backend deployed on Render with proper environment configuration and secret management for secure API operations.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99091" y="3846760"/>
            <a:ext cx="756345" cy="28575"/>
            <a:chOff x="0" y="0"/>
            <a:chExt cx="1008460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8507" cy="38100"/>
            </a:xfrm>
            <a:custGeom>
              <a:avLst/>
              <a:gdLst/>
              <a:ahLst/>
              <a:cxnLst/>
              <a:rect r="r" b="b" t="t" l="l"/>
              <a:pathLst>
                <a:path h="38100" w="10085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9457" y="0"/>
                  </a:lnTo>
                  <a:cubicBezTo>
                    <a:pt x="999998" y="0"/>
                    <a:pt x="1008507" y="8509"/>
                    <a:pt x="1008507" y="19050"/>
                  </a:cubicBezTo>
                  <a:cubicBezTo>
                    <a:pt x="1008507" y="29591"/>
                    <a:pt x="999871" y="38100"/>
                    <a:pt x="9894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8855571" y="3572619"/>
            <a:ext cx="576858" cy="576858"/>
            <a:chOff x="0" y="0"/>
            <a:chExt cx="769143" cy="769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56412" cy="756412"/>
            </a:xfrm>
            <a:custGeom>
              <a:avLst/>
              <a:gdLst/>
              <a:ahLst/>
              <a:cxnLst/>
              <a:rect r="r" b="b" t="t" l="l"/>
              <a:pathLst>
                <a:path h="756412" w="756412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188" y="0"/>
                  </a:lnTo>
                  <a:cubicBezTo>
                    <a:pt x="693166" y="0"/>
                    <a:pt x="756412" y="63246"/>
                    <a:pt x="756412" y="141224"/>
                  </a:cubicBezTo>
                  <a:lnTo>
                    <a:pt x="756412" y="615188"/>
                  </a:lnTo>
                  <a:cubicBezTo>
                    <a:pt x="756412" y="693166"/>
                    <a:pt x="693166" y="756412"/>
                    <a:pt x="615188" y="756412"/>
                  </a:cubicBezTo>
                  <a:lnTo>
                    <a:pt x="141224" y="756412"/>
                  </a:lnTo>
                  <a:cubicBezTo>
                    <a:pt x="63246" y="756412"/>
                    <a:pt x="0" y="693166"/>
                    <a:pt x="0" y="615188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9112" cy="769112"/>
            </a:xfrm>
            <a:custGeom>
              <a:avLst/>
              <a:gdLst/>
              <a:ahLst/>
              <a:cxnLst/>
              <a:rect r="r" b="b" t="t" l="l"/>
              <a:pathLst>
                <a:path h="769112" w="769112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538" y="0"/>
                  </a:lnTo>
                  <a:lnTo>
                    <a:pt x="621538" y="6350"/>
                  </a:lnTo>
                  <a:lnTo>
                    <a:pt x="621538" y="0"/>
                  </a:lnTo>
                  <a:cubicBezTo>
                    <a:pt x="703072" y="0"/>
                    <a:pt x="769112" y="66040"/>
                    <a:pt x="769112" y="147574"/>
                  </a:cubicBezTo>
                  <a:lnTo>
                    <a:pt x="762762" y="147574"/>
                  </a:lnTo>
                  <a:lnTo>
                    <a:pt x="769112" y="147574"/>
                  </a:lnTo>
                  <a:lnTo>
                    <a:pt x="769112" y="621538"/>
                  </a:lnTo>
                  <a:lnTo>
                    <a:pt x="762762" y="621538"/>
                  </a:lnTo>
                  <a:lnTo>
                    <a:pt x="769112" y="621538"/>
                  </a:lnTo>
                  <a:cubicBezTo>
                    <a:pt x="769112" y="703072"/>
                    <a:pt x="703072" y="769112"/>
                    <a:pt x="621538" y="769112"/>
                  </a:cubicBezTo>
                  <a:lnTo>
                    <a:pt x="621538" y="762762"/>
                  </a:lnTo>
                  <a:lnTo>
                    <a:pt x="621538" y="769112"/>
                  </a:lnTo>
                  <a:lnTo>
                    <a:pt x="147574" y="769112"/>
                  </a:lnTo>
                  <a:lnTo>
                    <a:pt x="147574" y="762762"/>
                  </a:lnTo>
                  <a:lnTo>
                    <a:pt x="147574" y="769112"/>
                  </a:lnTo>
                  <a:cubicBezTo>
                    <a:pt x="66040" y="769112"/>
                    <a:pt x="0" y="703072"/>
                    <a:pt x="0" y="621538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538"/>
                  </a:lnTo>
                  <a:lnTo>
                    <a:pt x="6350" y="621538"/>
                  </a:lnTo>
                  <a:lnTo>
                    <a:pt x="12700" y="621538"/>
                  </a:lnTo>
                  <a:cubicBezTo>
                    <a:pt x="12700" y="695960"/>
                    <a:pt x="73025" y="756412"/>
                    <a:pt x="147574" y="756412"/>
                  </a:cubicBezTo>
                  <a:lnTo>
                    <a:pt x="621538" y="756412"/>
                  </a:lnTo>
                  <a:cubicBezTo>
                    <a:pt x="695960" y="756412"/>
                    <a:pt x="756412" y="696087"/>
                    <a:pt x="756412" y="621538"/>
                  </a:cubicBezTo>
                  <a:lnTo>
                    <a:pt x="756412" y="147574"/>
                  </a:lnTo>
                  <a:cubicBezTo>
                    <a:pt x="756412" y="73025"/>
                    <a:pt x="696087" y="12700"/>
                    <a:pt x="621538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8936012" y="3648670"/>
            <a:ext cx="415975" cy="47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04722" y="3644950"/>
            <a:ext cx="3472457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Frontend Deployment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04722" y="4162871"/>
            <a:ext cx="7000726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Streamlit web application deployed on Streamlit Cloud, providing accessible interface for users worldwide.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132564" y="5150792"/>
            <a:ext cx="756345" cy="28575"/>
            <a:chOff x="0" y="0"/>
            <a:chExt cx="1008460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8507" cy="38100"/>
            </a:xfrm>
            <a:custGeom>
              <a:avLst/>
              <a:gdLst/>
              <a:ahLst/>
              <a:cxnLst/>
              <a:rect r="r" b="b" t="t" l="l"/>
              <a:pathLst>
                <a:path h="38100" w="10085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9457" y="0"/>
                  </a:lnTo>
                  <a:cubicBezTo>
                    <a:pt x="999998" y="0"/>
                    <a:pt x="1008507" y="8509"/>
                    <a:pt x="1008507" y="19050"/>
                  </a:cubicBezTo>
                  <a:cubicBezTo>
                    <a:pt x="1008507" y="29591"/>
                    <a:pt x="999871" y="38100"/>
                    <a:pt x="9894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8855571" y="4876651"/>
            <a:ext cx="576858" cy="576857"/>
            <a:chOff x="0" y="0"/>
            <a:chExt cx="769143" cy="7691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756412" cy="756412"/>
            </a:xfrm>
            <a:custGeom>
              <a:avLst/>
              <a:gdLst/>
              <a:ahLst/>
              <a:cxnLst/>
              <a:rect r="r" b="b" t="t" l="l"/>
              <a:pathLst>
                <a:path h="756412" w="756412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188" y="0"/>
                  </a:lnTo>
                  <a:cubicBezTo>
                    <a:pt x="693166" y="0"/>
                    <a:pt x="756412" y="63246"/>
                    <a:pt x="756412" y="141224"/>
                  </a:cubicBezTo>
                  <a:lnTo>
                    <a:pt x="756412" y="615188"/>
                  </a:lnTo>
                  <a:cubicBezTo>
                    <a:pt x="756412" y="693166"/>
                    <a:pt x="693166" y="756412"/>
                    <a:pt x="615188" y="756412"/>
                  </a:cubicBezTo>
                  <a:lnTo>
                    <a:pt x="141224" y="756412"/>
                  </a:lnTo>
                  <a:cubicBezTo>
                    <a:pt x="63246" y="756412"/>
                    <a:pt x="0" y="693166"/>
                    <a:pt x="0" y="615188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9112" cy="769112"/>
            </a:xfrm>
            <a:custGeom>
              <a:avLst/>
              <a:gdLst/>
              <a:ahLst/>
              <a:cxnLst/>
              <a:rect r="r" b="b" t="t" l="l"/>
              <a:pathLst>
                <a:path h="769112" w="769112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538" y="0"/>
                  </a:lnTo>
                  <a:lnTo>
                    <a:pt x="621538" y="6350"/>
                  </a:lnTo>
                  <a:lnTo>
                    <a:pt x="621538" y="0"/>
                  </a:lnTo>
                  <a:cubicBezTo>
                    <a:pt x="703072" y="0"/>
                    <a:pt x="769112" y="66040"/>
                    <a:pt x="769112" y="147574"/>
                  </a:cubicBezTo>
                  <a:lnTo>
                    <a:pt x="762762" y="147574"/>
                  </a:lnTo>
                  <a:lnTo>
                    <a:pt x="769112" y="147574"/>
                  </a:lnTo>
                  <a:lnTo>
                    <a:pt x="769112" y="621538"/>
                  </a:lnTo>
                  <a:lnTo>
                    <a:pt x="762762" y="621538"/>
                  </a:lnTo>
                  <a:lnTo>
                    <a:pt x="769112" y="621538"/>
                  </a:lnTo>
                  <a:cubicBezTo>
                    <a:pt x="769112" y="703072"/>
                    <a:pt x="703072" y="769112"/>
                    <a:pt x="621538" y="769112"/>
                  </a:cubicBezTo>
                  <a:lnTo>
                    <a:pt x="621538" y="762762"/>
                  </a:lnTo>
                  <a:lnTo>
                    <a:pt x="621538" y="769112"/>
                  </a:lnTo>
                  <a:lnTo>
                    <a:pt x="147574" y="769112"/>
                  </a:lnTo>
                  <a:lnTo>
                    <a:pt x="147574" y="762762"/>
                  </a:lnTo>
                  <a:lnTo>
                    <a:pt x="147574" y="769112"/>
                  </a:lnTo>
                  <a:cubicBezTo>
                    <a:pt x="66040" y="769112"/>
                    <a:pt x="0" y="703072"/>
                    <a:pt x="0" y="621538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538"/>
                  </a:lnTo>
                  <a:lnTo>
                    <a:pt x="6350" y="621538"/>
                  </a:lnTo>
                  <a:lnTo>
                    <a:pt x="12700" y="621538"/>
                  </a:lnTo>
                  <a:cubicBezTo>
                    <a:pt x="12700" y="695960"/>
                    <a:pt x="73025" y="756412"/>
                    <a:pt x="147574" y="756412"/>
                  </a:cubicBezTo>
                  <a:lnTo>
                    <a:pt x="621538" y="756412"/>
                  </a:lnTo>
                  <a:cubicBezTo>
                    <a:pt x="695960" y="756412"/>
                    <a:pt x="756412" y="696087"/>
                    <a:pt x="756412" y="621538"/>
                  </a:cubicBezTo>
                  <a:lnTo>
                    <a:pt x="756412" y="147574"/>
                  </a:lnTo>
                  <a:cubicBezTo>
                    <a:pt x="756412" y="73025"/>
                    <a:pt x="696087" y="12700"/>
                    <a:pt x="621538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8936012" y="4952702"/>
            <a:ext cx="415975" cy="47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62735" y="4948981"/>
            <a:ext cx="3620541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b="true" sz="2687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Integration Challenges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2551" y="5466904"/>
            <a:ext cx="7000726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Resolved backend URL issues and API key errors through careful configuration and separate deployment strategies.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99091" y="6454825"/>
            <a:ext cx="756345" cy="28575"/>
            <a:chOff x="0" y="0"/>
            <a:chExt cx="1008460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8507" cy="38100"/>
            </a:xfrm>
            <a:custGeom>
              <a:avLst/>
              <a:gdLst/>
              <a:ahLst/>
              <a:cxnLst/>
              <a:rect r="r" b="b" t="t" l="l"/>
              <a:pathLst>
                <a:path h="38100" w="10085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9457" y="0"/>
                  </a:lnTo>
                  <a:cubicBezTo>
                    <a:pt x="999998" y="0"/>
                    <a:pt x="1008507" y="8509"/>
                    <a:pt x="1008507" y="19050"/>
                  </a:cubicBezTo>
                  <a:cubicBezTo>
                    <a:pt x="1008507" y="29591"/>
                    <a:pt x="999871" y="38100"/>
                    <a:pt x="9894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855571" y="6180684"/>
            <a:ext cx="576858" cy="576858"/>
            <a:chOff x="0" y="0"/>
            <a:chExt cx="769143" cy="76914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756412" cy="756412"/>
            </a:xfrm>
            <a:custGeom>
              <a:avLst/>
              <a:gdLst/>
              <a:ahLst/>
              <a:cxnLst/>
              <a:rect r="r" b="b" t="t" l="l"/>
              <a:pathLst>
                <a:path h="756412" w="756412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188" y="0"/>
                  </a:lnTo>
                  <a:cubicBezTo>
                    <a:pt x="693166" y="0"/>
                    <a:pt x="756412" y="63246"/>
                    <a:pt x="756412" y="141224"/>
                  </a:cubicBezTo>
                  <a:lnTo>
                    <a:pt x="756412" y="615188"/>
                  </a:lnTo>
                  <a:cubicBezTo>
                    <a:pt x="756412" y="693166"/>
                    <a:pt x="693166" y="756412"/>
                    <a:pt x="615188" y="756412"/>
                  </a:cubicBezTo>
                  <a:lnTo>
                    <a:pt x="141224" y="756412"/>
                  </a:lnTo>
                  <a:cubicBezTo>
                    <a:pt x="63246" y="756412"/>
                    <a:pt x="0" y="693166"/>
                    <a:pt x="0" y="615188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9112" cy="769112"/>
            </a:xfrm>
            <a:custGeom>
              <a:avLst/>
              <a:gdLst/>
              <a:ahLst/>
              <a:cxnLst/>
              <a:rect r="r" b="b" t="t" l="l"/>
              <a:pathLst>
                <a:path h="769112" w="769112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538" y="0"/>
                  </a:lnTo>
                  <a:lnTo>
                    <a:pt x="621538" y="6350"/>
                  </a:lnTo>
                  <a:lnTo>
                    <a:pt x="621538" y="0"/>
                  </a:lnTo>
                  <a:cubicBezTo>
                    <a:pt x="703072" y="0"/>
                    <a:pt x="769112" y="66040"/>
                    <a:pt x="769112" y="147574"/>
                  </a:cubicBezTo>
                  <a:lnTo>
                    <a:pt x="762762" y="147574"/>
                  </a:lnTo>
                  <a:lnTo>
                    <a:pt x="769112" y="147574"/>
                  </a:lnTo>
                  <a:lnTo>
                    <a:pt x="769112" y="621538"/>
                  </a:lnTo>
                  <a:lnTo>
                    <a:pt x="762762" y="621538"/>
                  </a:lnTo>
                  <a:lnTo>
                    <a:pt x="769112" y="621538"/>
                  </a:lnTo>
                  <a:cubicBezTo>
                    <a:pt x="769112" y="703072"/>
                    <a:pt x="703072" y="769112"/>
                    <a:pt x="621538" y="769112"/>
                  </a:cubicBezTo>
                  <a:lnTo>
                    <a:pt x="621538" y="762762"/>
                  </a:lnTo>
                  <a:lnTo>
                    <a:pt x="621538" y="769112"/>
                  </a:lnTo>
                  <a:lnTo>
                    <a:pt x="147574" y="769112"/>
                  </a:lnTo>
                  <a:lnTo>
                    <a:pt x="147574" y="762762"/>
                  </a:lnTo>
                  <a:lnTo>
                    <a:pt x="147574" y="769112"/>
                  </a:lnTo>
                  <a:cubicBezTo>
                    <a:pt x="66040" y="769112"/>
                    <a:pt x="0" y="703072"/>
                    <a:pt x="0" y="621538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538"/>
                  </a:lnTo>
                  <a:lnTo>
                    <a:pt x="6350" y="621538"/>
                  </a:lnTo>
                  <a:lnTo>
                    <a:pt x="12700" y="621538"/>
                  </a:lnTo>
                  <a:cubicBezTo>
                    <a:pt x="12700" y="695960"/>
                    <a:pt x="73025" y="756412"/>
                    <a:pt x="147574" y="756412"/>
                  </a:cubicBezTo>
                  <a:lnTo>
                    <a:pt x="621538" y="756412"/>
                  </a:lnTo>
                  <a:cubicBezTo>
                    <a:pt x="695960" y="756412"/>
                    <a:pt x="756412" y="696087"/>
                    <a:pt x="756412" y="621538"/>
                  </a:cubicBezTo>
                  <a:lnTo>
                    <a:pt x="756412" y="147574"/>
                  </a:lnTo>
                  <a:cubicBezTo>
                    <a:pt x="756412" y="73025"/>
                    <a:pt x="696087" y="12700"/>
                    <a:pt x="621538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8936012" y="6256735"/>
            <a:ext cx="415975" cy="47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04722" y="6253014"/>
            <a:ext cx="3992464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Security Implementation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04722" y="6770935"/>
            <a:ext cx="7000726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Secrets securely stored in Render and Streamlit Cloud environments, ensuring data protection and API security.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132564" y="7758856"/>
            <a:ext cx="756345" cy="28575"/>
            <a:chOff x="0" y="0"/>
            <a:chExt cx="1008460" cy="381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08507" cy="38100"/>
            </a:xfrm>
            <a:custGeom>
              <a:avLst/>
              <a:gdLst/>
              <a:ahLst/>
              <a:cxnLst/>
              <a:rect r="r" b="b" t="t" l="l"/>
              <a:pathLst>
                <a:path h="38100" w="10085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9457" y="0"/>
                  </a:lnTo>
                  <a:cubicBezTo>
                    <a:pt x="999998" y="0"/>
                    <a:pt x="1008507" y="8509"/>
                    <a:pt x="1008507" y="19050"/>
                  </a:cubicBezTo>
                  <a:cubicBezTo>
                    <a:pt x="1008507" y="29591"/>
                    <a:pt x="999871" y="38100"/>
                    <a:pt x="9894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8855571" y="7484715"/>
            <a:ext cx="576858" cy="576858"/>
            <a:chOff x="0" y="0"/>
            <a:chExt cx="769143" cy="7691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756412" cy="756412"/>
            </a:xfrm>
            <a:custGeom>
              <a:avLst/>
              <a:gdLst/>
              <a:ahLst/>
              <a:cxnLst/>
              <a:rect r="r" b="b" t="t" l="l"/>
              <a:pathLst>
                <a:path h="756412" w="756412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188" y="0"/>
                  </a:lnTo>
                  <a:cubicBezTo>
                    <a:pt x="693166" y="0"/>
                    <a:pt x="756412" y="63246"/>
                    <a:pt x="756412" y="141224"/>
                  </a:cubicBezTo>
                  <a:lnTo>
                    <a:pt x="756412" y="615188"/>
                  </a:lnTo>
                  <a:cubicBezTo>
                    <a:pt x="756412" y="693166"/>
                    <a:pt x="693166" y="756412"/>
                    <a:pt x="615188" y="756412"/>
                  </a:cubicBezTo>
                  <a:lnTo>
                    <a:pt x="141224" y="756412"/>
                  </a:lnTo>
                  <a:cubicBezTo>
                    <a:pt x="63246" y="756412"/>
                    <a:pt x="0" y="693166"/>
                    <a:pt x="0" y="615188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69112" cy="769112"/>
            </a:xfrm>
            <a:custGeom>
              <a:avLst/>
              <a:gdLst/>
              <a:ahLst/>
              <a:cxnLst/>
              <a:rect r="r" b="b" t="t" l="l"/>
              <a:pathLst>
                <a:path h="769112" w="769112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538" y="0"/>
                  </a:lnTo>
                  <a:lnTo>
                    <a:pt x="621538" y="6350"/>
                  </a:lnTo>
                  <a:lnTo>
                    <a:pt x="621538" y="0"/>
                  </a:lnTo>
                  <a:cubicBezTo>
                    <a:pt x="703072" y="0"/>
                    <a:pt x="769112" y="66040"/>
                    <a:pt x="769112" y="147574"/>
                  </a:cubicBezTo>
                  <a:lnTo>
                    <a:pt x="762762" y="147574"/>
                  </a:lnTo>
                  <a:lnTo>
                    <a:pt x="769112" y="147574"/>
                  </a:lnTo>
                  <a:lnTo>
                    <a:pt x="769112" y="621538"/>
                  </a:lnTo>
                  <a:lnTo>
                    <a:pt x="762762" y="621538"/>
                  </a:lnTo>
                  <a:lnTo>
                    <a:pt x="769112" y="621538"/>
                  </a:lnTo>
                  <a:cubicBezTo>
                    <a:pt x="769112" y="703072"/>
                    <a:pt x="703072" y="769112"/>
                    <a:pt x="621538" y="769112"/>
                  </a:cubicBezTo>
                  <a:lnTo>
                    <a:pt x="621538" y="762762"/>
                  </a:lnTo>
                  <a:lnTo>
                    <a:pt x="621538" y="769112"/>
                  </a:lnTo>
                  <a:lnTo>
                    <a:pt x="147574" y="769112"/>
                  </a:lnTo>
                  <a:lnTo>
                    <a:pt x="147574" y="762762"/>
                  </a:lnTo>
                  <a:lnTo>
                    <a:pt x="147574" y="769112"/>
                  </a:lnTo>
                  <a:cubicBezTo>
                    <a:pt x="66040" y="769112"/>
                    <a:pt x="0" y="703072"/>
                    <a:pt x="0" y="621538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538"/>
                  </a:lnTo>
                  <a:lnTo>
                    <a:pt x="6350" y="621538"/>
                  </a:lnTo>
                  <a:lnTo>
                    <a:pt x="12700" y="621538"/>
                  </a:lnTo>
                  <a:cubicBezTo>
                    <a:pt x="12700" y="695960"/>
                    <a:pt x="73025" y="756412"/>
                    <a:pt x="147574" y="756412"/>
                  </a:cubicBezTo>
                  <a:lnTo>
                    <a:pt x="621538" y="756412"/>
                  </a:lnTo>
                  <a:cubicBezTo>
                    <a:pt x="695960" y="756412"/>
                    <a:pt x="756412" y="696087"/>
                    <a:pt x="756412" y="621538"/>
                  </a:cubicBezTo>
                  <a:lnTo>
                    <a:pt x="756412" y="147574"/>
                  </a:lnTo>
                  <a:cubicBezTo>
                    <a:pt x="756412" y="73025"/>
                    <a:pt x="696087" y="12700"/>
                    <a:pt x="621538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8936012" y="7560766"/>
            <a:ext cx="415975" cy="47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16029" y="7557046"/>
            <a:ext cx="346724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b="true" sz="2687">
                <a:solidFill>
                  <a:srgbClr val="FEBF00"/>
                </a:solidFill>
                <a:latin typeface="Petrona Bold"/>
                <a:ea typeface="Petrona Bold"/>
                <a:cs typeface="Petrona Bold"/>
                <a:sym typeface="Petrona Bold"/>
              </a:rPr>
              <a:t>Production Ready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82551" y="8074967"/>
            <a:ext cx="7000726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Stable, reliable communication between frontend and backend systems delivering seamless user experience.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58653" y="377032"/>
            <a:ext cx="18637221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DEPLOYMENT JOURNEY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4391530" y="-651292"/>
            <a:ext cx="5350433" cy="4679197"/>
          </a:xfrm>
          <a:custGeom>
            <a:avLst/>
            <a:gdLst/>
            <a:ahLst/>
            <a:cxnLst/>
            <a:rect r="r" b="b" t="t" l="l"/>
            <a:pathLst>
              <a:path h="4679197" w="5350433">
                <a:moveTo>
                  <a:pt x="0" y="0"/>
                </a:moveTo>
                <a:lnTo>
                  <a:pt x="5350433" y="0"/>
                </a:lnTo>
                <a:lnTo>
                  <a:pt x="5350433" y="4679197"/>
                </a:lnTo>
                <a:lnTo>
                  <a:pt x="0" y="467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-1640735" y="8160692"/>
            <a:ext cx="3279686" cy="3214092"/>
          </a:xfrm>
          <a:custGeom>
            <a:avLst/>
            <a:gdLst/>
            <a:ahLst/>
            <a:cxnLst/>
            <a:rect r="r" b="b" t="t" l="l"/>
            <a:pathLst>
              <a:path h="3214092" w="3279686">
                <a:moveTo>
                  <a:pt x="0" y="0"/>
                </a:moveTo>
                <a:lnTo>
                  <a:pt x="3279686" y="0"/>
                </a:lnTo>
                <a:lnTo>
                  <a:pt x="3279686" y="3214092"/>
                </a:lnTo>
                <a:lnTo>
                  <a:pt x="0" y="3214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6485589" y="7792790"/>
            <a:ext cx="2355010" cy="2791123"/>
          </a:xfrm>
          <a:custGeom>
            <a:avLst/>
            <a:gdLst/>
            <a:ahLst/>
            <a:cxnLst/>
            <a:rect r="r" b="b" t="t" l="l"/>
            <a:pathLst>
              <a:path h="2791123" w="2355010">
                <a:moveTo>
                  <a:pt x="0" y="0"/>
                </a:moveTo>
                <a:lnTo>
                  <a:pt x="2355010" y="0"/>
                </a:lnTo>
                <a:lnTo>
                  <a:pt x="2355010" y="2791122"/>
                </a:lnTo>
                <a:lnTo>
                  <a:pt x="0" y="2791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C45B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30045" y="3322692"/>
            <a:ext cx="5935608" cy="5935608"/>
            <a:chOff x="0" y="0"/>
            <a:chExt cx="9918898" cy="991889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918954" cy="9918954"/>
            </a:xfrm>
            <a:custGeom>
              <a:avLst/>
              <a:gdLst/>
              <a:ahLst/>
              <a:cxnLst/>
              <a:rect r="r" b="b" t="t" l="l"/>
              <a:pathLst>
                <a:path h="9918954" w="9918954">
                  <a:moveTo>
                    <a:pt x="0" y="0"/>
                  </a:moveTo>
                  <a:lnTo>
                    <a:pt x="9918954" y="0"/>
                  </a:lnTo>
                  <a:lnTo>
                    <a:pt x="9918954" y="9918954"/>
                  </a:lnTo>
                  <a:lnTo>
                    <a:pt x="0" y="991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681781" y="10431959"/>
            <a:ext cx="263872" cy="263872"/>
          </a:xfrm>
          <a:custGeom>
            <a:avLst/>
            <a:gdLst/>
            <a:ahLst/>
            <a:cxnLst/>
            <a:rect r="r" b="b" t="t" l="l"/>
            <a:pathLst>
              <a:path h="263872" w="263872">
                <a:moveTo>
                  <a:pt x="0" y="0"/>
                </a:moveTo>
                <a:lnTo>
                  <a:pt x="263873" y="0"/>
                </a:lnTo>
                <a:lnTo>
                  <a:pt x="263873" y="263872"/>
                </a:lnTo>
                <a:lnTo>
                  <a:pt x="0" y="263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928" t="0" r="-892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649" y="10417076"/>
            <a:ext cx="2419499" cy="31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Error Messaging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649" y="10786914"/>
            <a:ext cx="7846367" cy="32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Comprehensive status messages and error handling for better user experience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319766" y="10431959"/>
            <a:ext cx="263873" cy="263872"/>
          </a:xfrm>
          <a:custGeom>
            <a:avLst/>
            <a:gdLst/>
            <a:ahLst/>
            <a:cxnLst/>
            <a:rect r="r" b="b" t="t" l="l"/>
            <a:pathLst>
              <a:path h="263872" w="263873">
                <a:moveTo>
                  <a:pt x="0" y="0"/>
                </a:moveTo>
                <a:lnTo>
                  <a:pt x="263873" y="0"/>
                </a:lnTo>
                <a:lnTo>
                  <a:pt x="263873" y="263872"/>
                </a:lnTo>
                <a:lnTo>
                  <a:pt x="0" y="263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928" t="0" r="-892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25632" y="10417076"/>
            <a:ext cx="2419499" cy="31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Navigation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5632" y="10786914"/>
            <a:ext cx="7846516" cy="32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Streamlined navigation and clearer workflow progression throughout the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654" y="558789"/>
            <a:ext cx="18637221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TESTING &amp; CONTINUOUS REFINEMENT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34016" y="3241663"/>
            <a:ext cx="7009322" cy="5971409"/>
            <a:chOff x="0" y="0"/>
            <a:chExt cx="1846077" cy="15727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6076" cy="1572717"/>
            </a:xfrm>
            <a:custGeom>
              <a:avLst/>
              <a:gdLst/>
              <a:ahLst/>
              <a:cxnLst/>
              <a:rect r="r" b="b" t="t" l="l"/>
              <a:pathLst>
                <a:path h="1572717" w="1846076">
                  <a:moveTo>
                    <a:pt x="46390" y="0"/>
                  </a:moveTo>
                  <a:lnTo>
                    <a:pt x="1799687" y="0"/>
                  </a:lnTo>
                  <a:cubicBezTo>
                    <a:pt x="1825307" y="0"/>
                    <a:pt x="1846076" y="20769"/>
                    <a:pt x="1846076" y="46390"/>
                  </a:cubicBezTo>
                  <a:lnTo>
                    <a:pt x="1846076" y="1526327"/>
                  </a:lnTo>
                  <a:cubicBezTo>
                    <a:pt x="1846076" y="1538630"/>
                    <a:pt x="1841189" y="1550430"/>
                    <a:pt x="1832489" y="1559130"/>
                  </a:cubicBezTo>
                  <a:cubicBezTo>
                    <a:pt x="1823789" y="1567829"/>
                    <a:pt x="1811990" y="1572717"/>
                    <a:pt x="1799687" y="1572717"/>
                  </a:cubicBezTo>
                  <a:lnTo>
                    <a:pt x="46390" y="1572717"/>
                  </a:lnTo>
                  <a:cubicBezTo>
                    <a:pt x="20769" y="1572717"/>
                    <a:pt x="0" y="1551947"/>
                    <a:pt x="0" y="1526327"/>
                  </a:cubicBezTo>
                  <a:lnTo>
                    <a:pt x="0" y="46390"/>
                  </a:lnTo>
                  <a:cubicBezTo>
                    <a:pt x="0" y="20769"/>
                    <a:pt x="20769" y="0"/>
                    <a:pt x="4639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846077" cy="1629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03117" y="3573068"/>
            <a:ext cx="5271120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600">
                <a:solidFill>
                  <a:srgbClr val="3C45B9"/>
                </a:solidFill>
                <a:latin typeface="Petrona Bold"/>
                <a:ea typeface="Petrona Bold"/>
                <a:cs typeface="Petrona Bold"/>
                <a:sym typeface="Petrona Bold"/>
              </a:rPr>
              <a:t>Validation Through User Feedback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9766" y="4152691"/>
            <a:ext cx="6518926" cy="142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earlier Colab version underwent extensive testing with 62 participants, providing valuable insights. The new Streamlit version was tested with 5–8 friends for focused feedback.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3117" y="5796879"/>
            <a:ext cx="3073375" cy="40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600" b="true">
                <a:solidFill>
                  <a:srgbClr val="3C45B9"/>
                </a:solidFill>
                <a:latin typeface="Petrona Bold"/>
                <a:ea typeface="Petrona Bold"/>
                <a:cs typeface="Petrona Bold"/>
                <a:sym typeface="Petrona Bold"/>
              </a:rPr>
              <a:t>Clearer Instructions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19766" y="6314941"/>
            <a:ext cx="6723572" cy="70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Step-by-step guidance for PDF upload and content ingestion processes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71975" y="7235230"/>
            <a:ext cx="3862164" cy="40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b="true" sz="2600">
                <a:solidFill>
                  <a:srgbClr val="3C45B9"/>
                </a:solidFill>
                <a:latin typeface="Petrona Bold"/>
                <a:ea typeface="Petrona Bold"/>
                <a:cs typeface="Petrona Bold"/>
                <a:sym typeface="Petrona Bold"/>
              </a:rPr>
              <a:t>Improved Layout Spacing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19766" y="7794811"/>
            <a:ext cx="6723572" cy="70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Enhanced visual breathing room for better content readability and reduced cognitive load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453929" y="-651292"/>
            <a:ext cx="4288034" cy="3750081"/>
          </a:xfrm>
          <a:custGeom>
            <a:avLst/>
            <a:gdLst/>
            <a:ahLst/>
            <a:cxnLst/>
            <a:rect r="r" b="b" t="t" l="l"/>
            <a:pathLst>
              <a:path h="3750081" w="4288034">
                <a:moveTo>
                  <a:pt x="0" y="0"/>
                </a:moveTo>
                <a:lnTo>
                  <a:pt x="4288034" y="0"/>
                </a:lnTo>
                <a:lnTo>
                  <a:pt x="4288034" y="3750080"/>
                </a:lnTo>
                <a:lnTo>
                  <a:pt x="0" y="375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5174237" y="7628625"/>
            <a:ext cx="3113763" cy="2658375"/>
          </a:xfrm>
          <a:custGeom>
            <a:avLst/>
            <a:gdLst/>
            <a:ahLst/>
            <a:cxnLst/>
            <a:rect r="r" b="b" t="t" l="l"/>
            <a:pathLst>
              <a:path h="2658375" w="3113763">
                <a:moveTo>
                  <a:pt x="3113763" y="0"/>
                </a:moveTo>
                <a:lnTo>
                  <a:pt x="0" y="0"/>
                </a:lnTo>
                <a:lnTo>
                  <a:pt x="0" y="2658375"/>
                </a:lnTo>
                <a:lnTo>
                  <a:pt x="3113763" y="2658375"/>
                </a:lnTo>
                <a:lnTo>
                  <a:pt x="31137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59059">
            <a:off x="-179391" y="8737584"/>
            <a:ext cx="1245394" cy="1604137"/>
          </a:xfrm>
          <a:custGeom>
            <a:avLst/>
            <a:gdLst/>
            <a:ahLst/>
            <a:cxnLst/>
            <a:rect r="r" b="b" t="t" l="l"/>
            <a:pathLst>
              <a:path h="1604137" w="1245394">
                <a:moveTo>
                  <a:pt x="0" y="0"/>
                </a:moveTo>
                <a:lnTo>
                  <a:pt x="1245394" y="0"/>
                </a:lnTo>
                <a:lnTo>
                  <a:pt x="1245394" y="1604138"/>
                </a:lnTo>
                <a:lnTo>
                  <a:pt x="0" y="1604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DAG6Y_Bk4f8</dc:identifier>
  <dcterms:modified xsi:type="dcterms:W3CDTF">2011-08-01T06:04:30Z</dcterms:modified>
  <cp:revision>1</cp:revision>
  <dc:title>Textbook Tutor_SravaniPati</dc:title>
</cp:coreProperties>
</file>